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Montserrat"/>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AAA9C1-E863-4C72-86B3-9A476FE7C1A9}">
  <a:tblStyle styleId="{62AAA9C1-E863-4C72-86B3-9A476FE7C1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Montserrat-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4.xml"/><Relationship Id="rId33" Type="http://schemas.openxmlformats.org/officeDocument/2006/relationships/font" Target="fonts/RobotoMono-bold.fntdata"/><Relationship Id="rId10" Type="http://schemas.openxmlformats.org/officeDocument/2006/relationships/slide" Target="slides/slide3.xml"/><Relationship Id="rId32" Type="http://schemas.openxmlformats.org/officeDocument/2006/relationships/font" Target="fonts/RobotoMono-regular.fntdata"/><Relationship Id="rId13" Type="http://schemas.openxmlformats.org/officeDocument/2006/relationships/slide" Target="slides/slide6.xml"/><Relationship Id="rId35" Type="http://schemas.openxmlformats.org/officeDocument/2006/relationships/font" Target="fonts/RobotoMono-boldItalic.fntdata"/><Relationship Id="rId12" Type="http://schemas.openxmlformats.org/officeDocument/2006/relationships/slide" Target="slides/slide5.xml"/><Relationship Id="rId34" Type="http://schemas.openxmlformats.org/officeDocument/2006/relationships/font" Target="fonts/RobotoMon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ffstop?utm_source=unsplash&amp;utm_medium=referral&amp;utm_content=creditCopyText" TargetMode="External"/><Relationship Id="rId3" Type="http://schemas.openxmlformats.org/officeDocument/2006/relationships/hyperlink" Target="https://unsplash.com/@ffstop?utm_source=unsplash&amp;utm_medium=referral&amp;utm_content=creditCopyText" TargetMode="External"/><Relationship Id="rId4" Type="http://schemas.openxmlformats.org/officeDocument/2006/relationships/hyperlink" Target="https://unsplash.com/s/photos/programming?utm_source=unsplash&amp;utm_medium=referral&amp;utm_content=creditCopyText" TargetMode="External"/><Relationship Id="rId5" Type="http://schemas.openxmlformats.org/officeDocument/2006/relationships/hyperlink" Target="https://unsplash.com/s/photos/programming?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altsup?utm_source=unsplash&amp;utm_medium=referral&amp;utm_content=creditCopyText" TargetMode="External"/><Relationship Id="rId3" Type="http://schemas.openxmlformats.org/officeDocument/2006/relationships/hyperlink" Target="https://unsplash.com/@saltsup?utm_source=unsplash&amp;utm_medium=referral&amp;utm_content=creditCopyText" TargetMode="External"/><Relationship Id="rId4" Type="http://schemas.openxmlformats.org/officeDocument/2006/relationships/hyperlink" Target="https://unsplash.com/s/photos/scale?utm_source=unsplash&amp;utm_medium=referral&amp;utm_content=creditCopyText" TargetMode="External"/><Relationship Id="rId5" Type="http://schemas.openxmlformats.org/officeDocument/2006/relationships/hyperlink" Target="https://unsplash.com/s/photos/scale?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urakselyum/yaz%C4%B1l%C4%B1mc%C4%B1-4-0-8393f1d6489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ffstop?utm_source=unsplash&amp;utm_medium=referral&amp;utm_content=creditCopyText" TargetMode="External"/><Relationship Id="rId3" Type="http://schemas.openxmlformats.org/officeDocument/2006/relationships/hyperlink" Target="https://unsplash.com/@ffstop?utm_source=unsplash&amp;utm_medium=referral&amp;utm_content=creditCopyText" TargetMode="External"/><Relationship Id="rId4" Type="http://schemas.openxmlformats.org/officeDocument/2006/relationships/hyperlink" Target="https://unsplash.com/s/photos/programming?utm_source=unsplash&amp;utm_medium=referral&amp;utm_content=creditCopyText" TargetMode="External"/><Relationship Id="rId5" Type="http://schemas.openxmlformats.org/officeDocument/2006/relationships/hyperlink" Target="https://unsplash.com/s/photos/programm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ntimeter.com/s/ebaff57731a0c353344b504e31edd5a8/d580a46f6f4a/edi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velace.net/problems/ada-lovelaces-note-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skiller.com/history-of-programming-languages/" TargetMode="External"/><Relationship Id="rId3" Type="http://schemas.openxmlformats.org/officeDocument/2006/relationships/hyperlink" Target="https://www.scriptol.com/programming/chronology.php"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karsten_wuerth?utm_source=unsplash&amp;utm_medium=referral&amp;utm_content=creditCopyText" TargetMode="External"/><Relationship Id="rId3" Type="http://schemas.openxmlformats.org/officeDocument/2006/relationships/hyperlink" Target="https://unsplash.com/@karsten_wuerth?utm_source=unsplash&amp;utm_medium=referral&amp;utm_content=creditCopyText" TargetMode="External"/><Relationship Id="rId4" Type="http://schemas.openxmlformats.org/officeDocument/2006/relationships/hyperlink" Target="https://unsplash.com/s/photos/green-energy?utm_source=unsplash&amp;utm_medium=referral&amp;utm_content=creditCopyText" TargetMode="External"/><Relationship Id="rId5" Type="http://schemas.openxmlformats.org/officeDocument/2006/relationships/hyperlink" Target="https://unsplash.com/s/photos/green-energy?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93ff4ba1c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93ff4ba1c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Fotis Fotopoulos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082ea08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082ea08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082ea083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082ea083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93ff4ba1c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93ff4ba1c_0_3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Piret Ilver</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333333"/>
                </a:solidFill>
                <a:highlight>
                  <a:srgbClr val="FFFFFF"/>
                </a:highlight>
              </a:rPr>
              <a:t>Doğada element halinde birçok programlama dili var. Bir problemin çözümü veya bir işin bilgisayarlar tarafından yapılması maksadıyla kullanılan sayısız dil. Programcılar için hangi dili seçeceğine karar vermek ezelden beri çok kolay değil. Özellikle sistemlerin geliştirilmesinde ödün verilen şu ikililer düşünülürse; Hız ve kaynaklar</a:t>
            </a:r>
            <a:r>
              <a:rPr i="1" lang="en-GB" sz="1200">
                <a:solidFill>
                  <a:srgbClr val="333333"/>
                </a:solidFill>
                <a:highlight>
                  <a:srgbClr val="FFFFFF"/>
                </a:highlight>
              </a:rPr>
              <a:t>(speed/resource)</a:t>
            </a:r>
            <a:r>
              <a:rPr lang="en-GB" sz="1200">
                <a:solidFill>
                  <a:srgbClr val="333333"/>
                </a:solidFill>
                <a:highlight>
                  <a:srgbClr val="FFFFFF"/>
                </a:highlight>
              </a:rPr>
              <a:t> ile geliştirme hızı ve güvenli bellek sahaları</a:t>
            </a:r>
            <a:r>
              <a:rPr i="1" lang="en-GB" sz="1200">
                <a:solidFill>
                  <a:srgbClr val="333333"/>
                </a:solidFill>
                <a:highlight>
                  <a:srgbClr val="FFFFFF"/>
                </a:highlight>
              </a:rPr>
              <a:t>(development speed/safety)</a:t>
            </a:r>
            <a:endParaRPr i="1" sz="1200">
              <a:solidFill>
                <a:srgbClr val="333333"/>
              </a:solidFill>
              <a:highlight>
                <a:srgbClr val="FFFFFF"/>
              </a:highlight>
            </a:endParaRPr>
          </a:p>
          <a:p>
            <a:pPr indent="0" lvl="0" marL="0" rtl="0" algn="l">
              <a:lnSpc>
                <a:spcPct val="115000"/>
              </a:lnSpc>
              <a:spcBef>
                <a:spcPts val="1200"/>
              </a:spcBef>
              <a:spcAft>
                <a:spcPts val="1200"/>
              </a:spcAft>
              <a:buNone/>
            </a:pPr>
            <a:r>
              <a:rPr lang="en-GB" sz="1200">
                <a:solidFill>
                  <a:srgbClr val="333333"/>
                </a:solidFill>
                <a:highlight>
                  <a:srgbClr val="FFFFFF"/>
                </a:highlight>
              </a:rPr>
              <a:t>C ve C++ gibi işletim sistemine diğerlerinden daha çok yaklaşabilen düşük seviyeli dillerde yüksek hızlı çalışma zamanlarına ve minimum seviyede kaynak tüketime erişmek pekala mümkün. Bunlar her ne kadar önemli avantajlar gibi görünse de birkaç sebepten ötürü handikaba da dönüşebiliyor.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93ff4ba1c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93ff4ba1c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aa11497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aa11497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8ee481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8ee481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Dil bilmek tek başına yeterli değil. Onun bir araç olduğunu da unutmamak lazım. Fikirler için doğru araçları seçmek de önemli ama belli başlı konseptleri bilmek çok büyük bir avantaj.</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01b3609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01b3609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93ff4ba1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93ff4ba1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93ff4ba1c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93ff4ba1c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93ff4ba1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93ff4ba1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Kaynak : </a:t>
            </a:r>
            <a:r>
              <a:rPr lang="en-GB" u="sng">
                <a:solidFill>
                  <a:schemeClr val="hlink"/>
                </a:solidFill>
                <a:hlinkClick r:id="rId2"/>
              </a:rPr>
              <a:t>https://medium.com/@burakselyum/yaz%C4%B1l%C4%B1mc%C4%B1-4-0-8393f1d64893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93ff4ba1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93ff4ba1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1193ff4ba1c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0f5de33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0f5de33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Fotis Fotopoulos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33e63996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33e63996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None/>
            </a:pPr>
            <a:r>
              <a:t/>
            </a:r>
            <a:endParaRPr b="1" sz="1300">
              <a:solidFill>
                <a:srgbClr val="20323C"/>
              </a:solidFill>
              <a:latin typeface="Montserrat"/>
              <a:ea typeface="Montserrat"/>
              <a:cs typeface="Montserrat"/>
              <a:sym typeface="Montserrat"/>
            </a:endParaRPr>
          </a:p>
          <a:p>
            <a:pPr indent="0" lvl="0" marL="0" rtl="0" algn="l">
              <a:lnSpc>
                <a:spcPct val="145000"/>
              </a:lnSpc>
              <a:spcBef>
                <a:spcPts val="2300"/>
              </a:spcBef>
              <a:spcAft>
                <a:spcPts val="2300"/>
              </a:spcAft>
              <a:buNone/>
            </a:pPr>
            <a:r>
              <a:rPr b="1" lang="en-GB" sz="1300" u="sng">
                <a:solidFill>
                  <a:schemeClr val="hlink"/>
                </a:solidFill>
                <a:latin typeface="Montserrat"/>
                <a:ea typeface="Montserrat"/>
                <a:cs typeface="Montserrat"/>
                <a:sym typeface="Montserrat"/>
                <a:hlinkClick r:id="rId2"/>
              </a:rPr>
              <a:t>https://www.mentimeter.com/s/ebaff57731a0c353344b504e31edd5a8/d580a46f6f4a/edit</a:t>
            </a:r>
            <a:r>
              <a:rPr b="1" lang="en-GB" sz="1300">
                <a:solidFill>
                  <a:srgbClr val="20323C"/>
                </a:solidFill>
                <a:latin typeface="Montserrat"/>
                <a:ea typeface="Montserrat"/>
                <a:cs typeface="Montserrat"/>
                <a:sym typeface="Montserrat"/>
              </a:rPr>
              <a:t> </a:t>
            </a:r>
            <a:endParaRPr b="1" sz="1300">
              <a:solidFill>
                <a:srgbClr val="20323C"/>
              </a:solidFill>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38fae02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38fae02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Charles Babbage -&gt; İngiliz Matematikçi ve Mucit</a:t>
            </a:r>
            <a:endParaRPr/>
          </a:p>
          <a:p>
            <a:pPr indent="0" lvl="0" marL="0" rtl="0" algn="l">
              <a:spcBef>
                <a:spcPts val="0"/>
              </a:spcBef>
              <a:spcAft>
                <a:spcPts val="0"/>
              </a:spcAft>
              <a:buNone/>
            </a:pPr>
            <a:r>
              <a:rPr lang="en-GB"/>
              <a:t>Fark Makinesi -&gt; 8 sütun dişliden oluşan bir makine. 7. Dereceden polinoma kadar hesaplayabiliyor.</a:t>
            </a:r>
            <a:endParaRPr/>
          </a:p>
          <a:p>
            <a:pPr indent="0" lvl="0" marL="0" rtl="0" algn="l">
              <a:spcBef>
                <a:spcPts val="0"/>
              </a:spcBef>
              <a:spcAft>
                <a:spcPts val="0"/>
              </a:spcAft>
              <a:buNone/>
            </a:pPr>
            <a:r>
              <a:rPr lang="en-GB"/>
              <a:t>Analitik Motor -&gt; İlk bilgisayar diyebiliriz. Delikli kart ile programlanabiliyor.</a:t>
            </a:r>
            <a:endParaRPr/>
          </a:p>
          <a:p>
            <a:pPr indent="0" lvl="0" marL="0" rtl="0" algn="l">
              <a:spcBef>
                <a:spcPts val="0"/>
              </a:spcBef>
              <a:spcAft>
                <a:spcPts val="0"/>
              </a:spcAft>
              <a:buNone/>
            </a:pPr>
            <a:r>
              <a:rPr lang="en-GB"/>
              <a:t>Luigi Menabrea -&gt; İtalyan Mühendis ve geleceğin Başbakanı. Analitik Motor ve Fark Makinesi ile ilgili Fransızca makale yayınlıyor. 1842.</a:t>
            </a:r>
            <a:endParaRPr/>
          </a:p>
          <a:p>
            <a:pPr indent="0" lvl="0" marL="0" rtl="0" algn="l">
              <a:spcBef>
                <a:spcPts val="0"/>
              </a:spcBef>
              <a:spcAft>
                <a:spcPts val="0"/>
              </a:spcAft>
              <a:buNone/>
            </a:pPr>
            <a:r>
              <a:rPr lang="en-GB"/>
              <a:t>Ada Lovelace -&gt; Luigi’nin yazısı üstüne binlerce kelime ve daha fazla sayfa ile katkı verip yazıyı İngilizce yayınlıyor. Yazı İngiliz Bilim dergisinden yayınlanıyor. İçinde ilk program algoritmasının yazıldığını söyleyebiliriz. Bu algoritma Bernoulli Sayılarını hesaplamaya yarıyor. </a:t>
            </a:r>
            <a:r>
              <a:rPr lang="en-GB" u="sng">
                <a:solidFill>
                  <a:schemeClr val="hlink"/>
                </a:solidFill>
                <a:hlinkClick r:id="rId2"/>
              </a:rPr>
              <a:t>https://projectlovelace.net/problems/ada-lovelaces-note-g/</a:t>
            </a:r>
            <a:r>
              <a:rPr lang="en-GB"/>
              <a:t> </a:t>
            </a:r>
            <a:endParaRPr/>
          </a:p>
          <a:p>
            <a:pPr indent="0" lvl="0" marL="0" rtl="0" algn="l">
              <a:spcBef>
                <a:spcPts val="0"/>
              </a:spcBef>
              <a:spcAft>
                <a:spcPts val="0"/>
              </a:spcAft>
              <a:buNone/>
            </a:pPr>
            <a:r>
              <a:rPr lang="en-GB"/>
              <a:t>Lovelace’ın makalesinde ayrıca ilk döngü kavramı da ortaya konmuş ve teorileştirilmiştir.</a:t>
            </a:r>
            <a:endParaRPr/>
          </a:p>
          <a:p>
            <a:pPr indent="0" lvl="0" marL="0" rtl="0" algn="l">
              <a:spcBef>
                <a:spcPts val="0"/>
              </a:spcBef>
              <a:spcAft>
                <a:spcPts val="0"/>
              </a:spcAft>
              <a:buNone/>
            </a:pPr>
            <a:r>
              <a:rPr lang="en-GB"/>
              <a:t>Her yıl Ekim ayının ikinci Salı günü, kadınların bilime, teknolojiye, mühendisliğe ve matematiğe (STEM) katkıları Ada Lovelace Gününde kutlanmaktadır.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33e63996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33e63996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https://devskiller.com/history-of-programming-languages/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https://www.scriptol.com/programming/chronology.php</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3ff4ba1c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3ff4ba1c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Meşhur TIOBE indeksine göre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93ff4ba1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93ff4ba1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IEEE Spectrum’a göre…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93ff4ba1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93ff4ba1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 kriter sıralama mıdır? Mesela Amazon’a göre…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Karsten Würth</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93ff4ba1c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93ff4ba1c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8">
    <p:bg>
      <p:bgPr>
        <a:solidFill>
          <a:srgbClr val="FFFFFF"/>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1375600" y="939000"/>
            <a:ext cx="6369600" cy="25458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b="1" sz="4000">
                <a:solidFill>
                  <a:srgbClr val="FFFFFF"/>
                </a:solidFill>
              </a:defRPr>
            </a:lvl1pPr>
            <a:lvl2pPr lvl="1" algn="ctr">
              <a:lnSpc>
                <a:spcPct val="100000"/>
              </a:lnSpc>
              <a:spcBef>
                <a:spcPts val="0"/>
              </a:spcBef>
              <a:spcAft>
                <a:spcPts val="0"/>
              </a:spcAft>
              <a:buClr>
                <a:srgbClr val="FFFFFF"/>
              </a:buClr>
              <a:buSzPts val="4000"/>
              <a:buNone/>
              <a:defRPr b="1" sz="4000">
                <a:solidFill>
                  <a:srgbClr val="FFFFFF"/>
                </a:solidFill>
              </a:defRPr>
            </a:lvl2pPr>
            <a:lvl3pPr lvl="2" algn="ctr">
              <a:lnSpc>
                <a:spcPct val="100000"/>
              </a:lnSpc>
              <a:spcBef>
                <a:spcPts val="0"/>
              </a:spcBef>
              <a:spcAft>
                <a:spcPts val="0"/>
              </a:spcAft>
              <a:buClr>
                <a:srgbClr val="FFFFFF"/>
              </a:buClr>
              <a:buSzPts val="4000"/>
              <a:buNone/>
              <a:defRPr b="1" sz="4000">
                <a:solidFill>
                  <a:srgbClr val="FFFFFF"/>
                </a:solidFill>
              </a:defRPr>
            </a:lvl3pPr>
            <a:lvl4pPr lvl="3" algn="ctr">
              <a:lnSpc>
                <a:spcPct val="100000"/>
              </a:lnSpc>
              <a:spcBef>
                <a:spcPts val="0"/>
              </a:spcBef>
              <a:spcAft>
                <a:spcPts val="0"/>
              </a:spcAft>
              <a:buClr>
                <a:srgbClr val="FFFFFF"/>
              </a:buClr>
              <a:buSzPts val="4000"/>
              <a:buNone/>
              <a:defRPr b="1" sz="4000">
                <a:solidFill>
                  <a:srgbClr val="FFFFFF"/>
                </a:solidFill>
              </a:defRPr>
            </a:lvl4pPr>
            <a:lvl5pPr lvl="4" algn="ctr">
              <a:lnSpc>
                <a:spcPct val="100000"/>
              </a:lnSpc>
              <a:spcBef>
                <a:spcPts val="0"/>
              </a:spcBef>
              <a:spcAft>
                <a:spcPts val="0"/>
              </a:spcAft>
              <a:buClr>
                <a:srgbClr val="FFFFFF"/>
              </a:buClr>
              <a:buSzPts val="4000"/>
              <a:buNone/>
              <a:defRPr b="1" sz="4000">
                <a:solidFill>
                  <a:srgbClr val="FFFFFF"/>
                </a:solidFill>
              </a:defRPr>
            </a:lvl5pPr>
            <a:lvl6pPr lvl="5" algn="ctr">
              <a:lnSpc>
                <a:spcPct val="100000"/>
              </a:lnSpc>
              <a:spcBef>
                <a:spcPts val="0"/>
              </a:spcBef>
              <a:spcAft>
                <a:spcPts val="0"/>
              </a:spcAft>
              <a:buClr>
                <a:srgbClr val="FFFFFF"/>
              </a:buClr>
              <a:buSzPts val="4000"/>
              <a:buNone/>
              <a:defRPr b="1" sz="4000">
                <a:solidFill>
                  <a:srgbClr val="FFFFFF"/>
                </a:solidFill>
              </a:defRPr>
            </a:lvl6pPr>
            <a:lvl7pPr lvl="6" algn="ctr">
              <a:lnSpc>
                <a:spcPct val="100000"/>
              </a:lnSpc>
              <a:spcBef>
                <a:spcPts val="0"/>
              </a:spcBef>
              <a:spcAft>
                <a:spcPts val="0"/>
              </a:spcAft>
              <a:buClr>
                <a:srgbClr val="FFFFFF"/>
              </a:buClr>
              <a:buSzPts val="4000"/>
              <a:buNone/>
              <a:defRPr b="1" sz="4000">
                <a:solidFill>
                  <a:srgbClr val="FFFFFF"/>
                </a:solidFill>
              </a:defRPr>
            </a:lvl7pPr>
            <a:lvl8pPr lvl="7" algn="ctr">
              <a:lnSpc>
                <a:spcPct val="100000"/>
              </a:lnSpc>
              <a:spcBef>
                <a:spcPts val="0"/>
              </a:spcBef>
              <a:spcAft>
                <a:spcPts val="0"/>
              </a:spcAft>
              <a:buClr>
                <a:srgbClr val="FFFFFF"/>
              </a:buClr>
              <a:buSzPts val="4000"/>
              <a:buNone/>
              <a:defRPr b="1" sz="4000">
                <a:solidFill>
                  <a:srgbClr val="FFFFFF"/>
                </a:solidFill>
              </a:defRPr>
            </a:lvl8pPr>
            <a:lvl9pPr lvl="8" algn="ctr">
              <a:lnSpc>
                <a:spcPct val="100000"/>
              </a:lnSpc>
              <a:spcBef>
                <a:spcPts val="0"/>
              </a:spcBef>
              <a:spcAft>
                <a:spcPts val="0"/>
              </a:spcAft>
              <a:buClr>
                <a:srgbClr val="FFFFFF"/>
              </a:buClr>
              <a:buSzPts val="4000"/>
              <a:buNone/>
              <a:defRPr b="1" sz="4000">
                <a:solidFill>
                  <a:srgbClr val="FFFFFF"/>
                </a:solidFill>
              </a:defRPr>
            </a:lvl9pPr>
          </a:lstStyle>
          <a:p/>
        </p:txBody>
      </p:sp>
      <p:sp>
        <p:nvSpPr>
          <p:cNvPr id="57" name="Google Shape;57;p14"/>
          <p:cNvSpPr txBox="1"/>
          <p:nvPr>
            <p:ph idx="1" type="subTitle"/>
          </p:nvPr>
        </p:nvSpPr>
        <p:spPr>
          <a:xfrm>
            <a:off x="1387200" y="3637200"/>
            <a:ext cx="6369600" cy="5673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400"/>
              <a:buNone/>
              <a:defRPr sz="1400">
                <a:solidFill>
                  <a:srgbClr val="FFFFFF"/>
                </a:solidFill>
              </a:defRPr>
            </a:lvl2pPr>
            <a:lvl3pPr lvl="2" algn="ctr">
              <a:lnSpc>
                <a:spcPct val="100000"/>
              </a:lnSpc>
              <a:spcBef>
                <a:spcPts val="0"/>
              </a:spcBef>
              <a:spcAft>
                <a:spcPts val="0"/>
              </a:spcAft>
              <a:buClr>
                <a:srgbClr val="FFFFFF"/>
              </a:buClr>
              <a:buSzPts val="1400"/>
              <a:buNone/>
              <a:defRPr sz="1400">
                <a:solidFill>
                  <a:srgbClr val="FFFFFF"/>
                </a:solidFill>
              </a:defRPr>
            </a:lvl3pPr>
            <a:lvl4pPr lvl="3" algn="ctr">
              <a:lnSpc>
                <a:spcPct val="100000"/>
              </a:lnSpc>
              <a:spcBef>
                <a:spcPts val="0"/>
              </a:spcBef>
              <a:spcAft>
                <a:spcPts val="0"/>
              </a:spcAft>
              <a:buClr>
                <a:srgbClr val="FFFFFF"/>
              </a:buClr>
              <a:buSzPts val="1400"/>
              <a:buNone/>
              <a:defRPr sz="1400">
                <a:solidFill>
                  <a:srgbClr val="FFFFFF"/>
                </a:solidFill>
              </a:defRPr>
            </a:lvl4pPr>
            <a:lvl5pPr lvl="4" algn="ctr">
              <a:lnSpc>
                <a:spcPct val="100000"/>
              </a:lnSpc>
              <a:spcBef>
                <a:spcPts val="0"/>
              </a:spcBef>
              <a:spcAft>
                <a:spcPts val="0"/>
              </a:spcAft>
              <a:buClr>
                <a:srgbClr val="FFFFFF"/>
              </a:buClr>
              <a:buSzPts val="1400"/>
              <a:buNone/>
              <a:defRPr sz="1400">
                <a:solidFill>
                  <a:srgbClr val="FFFFFF"/>
                </a:solidFill>
              </a:defRPr>
            </a:lvl5pPr>
            <a:lvl6pPr lvl="5" algn="ctr">
              <a:lnSpc>
                <a:spcPct val="100000"/>
              </a:lnSpc>
              <a:spcBef>
                <a:spcPts val="0"/>
              </a:spcBef>
              <a:spcAft>
                <a:spcPts val="0"/>
              </a:spcAft>
              <a:buClr>
                <a:srgbClr val="FFFFFF"/>
              </a:buClr>
              <a:buSzPts val="1400"/>
              <a:buNone/>
              <a:defRPr sz="1400">
                <a:solidFill>
                  <a:srgbClr val="FFFFFF"/>
                </a:solidFill>
              </a:defRPr>
            </a:lvl6pPr>
            <a:lvl7pPr lvl="6" algn="ctr">
              <a:lnSpc>
                <a:spcPct val="100000"/>
              </a:lnSpc>
              <a:spcBef>
                <a:spcPts val="0"/>
              </a:spcBef>
              <a:spcAft>
                <a:spcPts val="0"/>
              </a:spcAft>
              <a:buClr>
                <a:srgbClr val="FFFFFF"/>
              </a:buClr>
              <a:buSzPts val="1400"/>
              <a:buNone/>
              <a:defRPr sz="1400">
                <a:solidFill>
                  <a:srgbClr val="FFFFFF"/>
                </a:solidFill>
              </a:defRPr>
            </a:lvl7pPr>
            <a:lvl8pPr lvl="7" algn="ctr">
              <a:lnSpc>
                <a:spcPct val="100000"/>
              </a:lnSpc>
              <a:spcBef>
                <a:spcPts val="0"/>
              </a:spcBef>
              <a:spcAft>
                <a:spcPts val="0"/>
              </a:spcAft>
              <a:buClr>
                <a:srgbClr val="FFFFFF"/>
              </a:buClr>
              <a:buSzPts val="1400"/>
              <a:buNone/>
              <a:defRPr sz="1400">
                <a:solidFill>
                  <a:srgbClr val="FFFFFF"/>
                </a:solidFill>
              </a:defRPr>
            </a:lvl8pPr>
            <a:lvl9pPr lvl="8" algn="ctr">
              <a:lnSpc>
                <a:spcPct val="100000"/>
              </a:lnSpc>
              <a:spcBef>
                <a:spcPts val="0"/>
              </a:spcBef>
              <a:spcAft>
                <a:spcPts val="0"/>
              </a:spcAft>
              <a:buClr>
                <a:srgbClr val="FFFFFF"/>
              </a:buClr>
              <a:buSzPts val="1400"/>
              <a:buNone/>
              <a:defRPr sz="1400">
                <a:solidFill>
                  <a:srgbClr val="FFFFFF"/>
                </a:solidFill>
              </a:defRPr>
            </a:lvl9pPr>
          </a:lstStyle>
          <a:p/>
        </p:txBody>
      </p:sp>
      <p:sp>
        <p:nvSpPr>
          <p:cNvPr id="58" name="Google Shape;5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9">
    <p:spTree>
      <p:nvGrpSpPr>
        <p:cNvPr id="59" name="Shape 59"/>
        <p:cNvGrpSpPr/>
        <p:nvPr/>
      </p:nvGrpSpPr>
      <p:grpSpPr>
        <a:xfrm>
          <a:off x="0" y="0"/>
          <a:ext cx="0" cy="0"/>
          <a:chOff x="0" y="0"/>
          <a:chExt cx="0" cy="0"/>
        </a:xfrm>
      </p:grpSpPr>
      <p:sp>
        <p:nvSpPr>
          <p:cNvPr id="60" name="Google Shape;60;p15"/>
          <p:cNvSpPr/>
          <p:nvPr/>
        </p:nvSpPr>
        <p:spPr>
          <a:xfrm>
            <a:off x="0" y="0"/>
            <a:ext cx="9144000" cy="51435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5"/>
          <p:cNvSpPr txBox="1"/>
          <p:nvPr>
            <p:ph type="ctrTitle"/>
          </p:nvPr>
        </p:nvSpPr>
        <p:spPr>
          <a:xfrm>
            <a:off x="323525" y="521325"/>
            <a:ext cx="3464700" cy="13398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63" name="Google Shape;63;p15"/>
          <p:cNvSpPr txBox="1"/>
          <p:nvPr>
            <p:ph idx="1" type="body"/>
          </p:nvPr>
        </p:nvSpPr>
        <p:spPr>
          <a:xfrm>
            <a:off x="323525" y="1990875"/>
            <a:ext cx="3464700" cy="18900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FFFFFF"/>
              </a:buClr>
              <a:buSzPts val="1400"/>
              <a:buChar char="●"/>
              <a:defRPr sz="14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12">
    <p:spTree>
      <p:nvGrpSpPr>
        <p:cNvPr id="64" name="Shape 64"/>
        <p:cNvGrpSpPr/>
        <p:nvPr/>
      </p:nvGrpSpPr>
      <p:grpSpPr>
        <a:xfrm>
          <a:off x="0" y="0"/>
          <a:ext cx="0" cy="0"/>
          <a:chOff x="0" y="0"/>
          <a:chExt cx="0" cy="0"/>
        </a:xfrm>
      </p:grpSpPr>
      <p:sp>
        <p:nvSpPr>
          <p:cNvPr id="65" name="Google Shape;65;p16"/>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6"/>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67" name="Google Shape;67;p16"/>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txBox="1"/>
          <p:nvPr>
            <p:ph type="ctrTitle"/>
          </p:nvPr>
        </p:nvSpPr>
        <p:spPr>
          <a:xfrm>
            <a:off x="714825" y="2998550"/>
            <a:ext cx="4868400" cy="14469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69" name="Google Shape;69;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 name="Google Shape;76;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8" name="Google Shape;88;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5" name="Google Shape;95;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7" name="Shape 97"/>
        <p:cNvGrpSpPr/>
        <p:nvPr/>
      </p:nvGrpSpPr>
      <p:grpSpPr>
        <a:xfrm>
          <a:off x="0" y="0"/>
          <a:ext cx="0" cy="0"/>
          <a:chOff x="0" y="0"/>
          <a:chExt cx="0" cy="0"/>
        </a:xfrm>
      </p:grpSpPr>
      <p:sp>
        <p:nvSpPr>
          <p:cNvPr id="98" name="Google Shape;98;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0" name="Shape 100"/>
        <p:cNvGrpSpPr/>
        <p:nvPr/>
      </p:nvGrpSpPr>
      <p:grpSpPr>
        <a:xfrm>
          <a:off x="0" y="0"/>
          <a:ext cx="0" cy="0"/>
          <a:chOff x="0" y="0"/>
          <a:chExt cx="0" cy="0"/>
        </a:xfrm>
      </p:grpSpPr>
      <p:sp>
        <p:nvSpPr>
          <p:cNvPr id="101" name="Google Shape;101;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3" name="Google Shape;103;p2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2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6" name="Shape 106"/>
        <p:cNvGrpSpPr/>
        <p:nvPr/>
      </p:nvGrpSpPr>
      <p:grpSpPr>
        <a:xfrm>
          <a:off x="0" y="0"/>
          <a:ext cx="0" cy="0"/>
          <a:chOff x="0" y="0"/>
          <a:chExt cx="0" cy="0"/>
        </a:xfrm>
      </p:grpSpPr>
      <p:sp>
        <p:nvSpPr>
          <p:cNvPr id="107" name="Google Shape;107;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2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2" name="Google Shape;11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15" name="Shape 115"/>
        <p:cNvGrpSpPr/>
        <p:nvPr/>
      </p:nvGrpSpPr>
      <p:grpSpPr>
        <a:xfrm>
          <a:off x="0" y="0"/>
          <a:ext cx="0" cy="0"/>
          <a:chOff x="0" y="0"/>
          <a:chExt cx="0" cy="0"/>
        </a:xfrm>
      </p:grpSpPr>
      <p:sp>
        <p:nvSpPr>
          <p:cNvPr id="116" name="Google Shape;116;p2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29"/>
          <p:cNvGrpSpPr/>
          <p:nvPr/>
        </p:nvGrpSpPr>
        <p:grpSpPr>
          <a:xfrm>
            <a:off x="2" y="4713898"/>
            <a:ext cx="3047923" cy="429600"/>
            <a:chOff x="-73" y="4713898"/>
            <a:chExt cx="3047923" cy="429600"/>
          </a:xfrm>
        </p:grpSpPr>
        <p:sp>
          <p:nvSpPr>
            <p:cNvPr id="118" name="Google Shape;118;p29"/>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9"/>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9"/>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9"/>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9"/>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9"/>
          <p:cNvSpPr txBox="1"/>
          <p:nvPr>
            <p:ph type="title"/>
          </p:nvPr>
        </p:nvSpPr>
        <p:spPr>
          <a:xfrm>
            <a:off x="185350" y="352000"/>
            <a:ext cx="2683200" cy="40788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b="1" sz="3000">
                <a:solidFill>
                  <a:srgbClr val="212121"/>
                </a:solidFill>
              </a:defRPr>
            </a:lvl1pPr>
            <a:lvl2pPr lvl="1" rtl="0" algn="l">
              <a:lnSpc>
                <a:spcPct val="100000"/>
              </a:lnSpc>
              <a:spcBef>
                <a:spcPts val="0"/>
              </a:spcBef>
              <a:spcAft>
                <a:spcPts val="0"/>
              </a:spcAft>
              <a:buNone/>
              <a:defRPr b="1" sz="3000">
                <a:solidFill>
                  <a:srgbClr val="212121"/>
                </a:solidFill>
              </a:defRPr>
            </a:lvl2pPr>
            <a:lvl3pPr lvl="2" rtl="0" algn="l">
              <a:lnSpc>
                <a:spcPct val="100000"/>
              </a:lnSpc>
              <a:spcBef>
                <a:spcPts val="0"/>
              </a:spcBef>
              <a:spcAft>
                <a:spcPts val="0"/>
              </a:spcAft>
              <a:buNone/>
              <a:defRPr b="1" sz="3000">
                <a:solidFill>
                  <a:srgbClr val="212121"/>
                </a:solidFill>
              </a:defRPr>
            </a:lvl3pPr>
            <a:lvl4pPr lvl="3" rtl="0" algn="l">
              <a:lnSpc>
                <a:spcPct val="100000"/>
              </a:lnSpc>
              <a:spcBef>
                <a:spcPts val="0"/>
              </a:spcBef>
              <a:spcAft>
                <a:spcPts val="0"/>
              </a:spcAft>
              <a:buNone/>
              <a:defRPr b="1" sz="3000">
                <a:solidFill>
                  <a:srgbClr val="212121"/>
                </a:solidFill>
              </a:defRPr>
            </a:lvl4pPr>
            <a:lvl5pPr lvl="4" rtl="0" algn="l">
              <a:lnSpc>
                <a:spcPct val="100000"/>
              </a:lnSpc>
              <a:spcBef>
                <a:spcPts val="0"/>
              </a:spcBef>
              <a:spcAft>
                <a:spcPts val="0"/>
              </a:spcAft>
              <a:buNone/>
              <a:defRPr b="1" sz="3000">
                <a:solidFill>
                  <a:srgbClr val="212121"/>
                </a:solidFill>
              </a:defRPr>
            </a:lvl5pPr>
            <a:lvl6pPr lvl="5" rtl="0" algn="l">
              <a:lnSpc>
                <a:spcPct val="100000"/>
              </a:lnSpc>
              <a:spcBef>
                <a:spcPts val="0"/>
              </a:spcBef>
              <a:spcAft>
                <a:spcPts val="0"/>
              </a:spcAft>
              <a:buNone/>
              <a:defRPr b="1" sz="3000">
                <a:solidFill>
                  <a:srgbClr val="212121"/>
                </a:solidFill>
              </a:defRPr>
            </a:lvl6pPr>
            <a:lvl7pPr lvl="6" rtl="0" algn="l">
              <a:lnSpc>
                <a:spcPct val="100000"/>
              </a:lnSpc>
              <a:spcBef>
                <a:spcPts val="0"/>
              </a:spcBef>
              <a:spcAft>
                <a:spcPts val="0"/>
              </a:spcAft>
              <a:buNone/>
              <a:defRPr b="1" sz="3000">
                <a:solidFill>
                  <a:srgbClr val="212121"/>
                </a:solidFill>
              </a:defRPr>
            </a:lvl7pPr>
            <a:lvl8pPr lvl="7" rtl="0" algn="l">
              <a:lnSpc>
                <a:spcPct val="100000"/>
              </a:lnSpc>
              <a:spcBef>
                <a:spcPts val="0"/>
              </a:spcBef>
              <a:spcAft>
                <a:spcPts val="0"/>
              </a:spcAft>
              <a:buNone/>
              <a:defRPr b="1" sz="3000">
                <a:solidFill>
                  <a:srgbClr val="212121"/>
                </a:solidFill>
              </a:defRPr>
            </a:lvl8pPr>
            <a:lvl9pPr lvl="8" rtl="0" algn="l">
              <a:lnSpc>
                <a:spcPct val="100000"/>
              </a:lnSpc>
              <a:spcBef>
                <a:spcPts val="0"/>
              </a:spcBef>
              <a:spcAft>
                <a:spcPts val="0"/>
              </a:spcAft>
              <a:buNone/>
              <a:defRPr b="1" sz="3000">
                <a:solidFill>
                  <a:srgbClr val="212121"/>
                </a:solidFill>
              </a:defRPr>
            </a:lvl9pPr>
          </a:lstStyle>
          <a:p/>
        </p:txBody>
      </p:sp>
      <p:sp>
        <p:nvSpPr>
          <p:cNvPr id="124" name="Google Shape;124;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AUTOLAYOUT_1_1">
    <p:bg>
      <p:bgPr>
        <a:solidFill>
          <a:srgbClr val="FFFFFF"/>
        </a:solidFill>
      </p:bgPr>
    </p:bg>
    <p:spTree>
      <p:nvGrpSpPr>
        <p:cNvPr id="125" name="Shape 125"/>
        <p:cNvGrpSpPr/>
        <p:nvPr/>
      </p:nvGrpSpPr>
      <p:grpSpPr>
        <a:xfrm>
          <a:off x="0" y="0"/>
          <a:ext cx="0" cy="0"/>
          <a:chOff x="0" y="0"/>
          <a:chExt cx="0" cy="0"/>
        </a:xfrm>
      </p:grpSpPr>
      <p:sp>
        <p:nvSpPr>
          <p:cNvPr id="126" name="Google Shape;126;p3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0"/>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2" name="Google Shape;72;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3" name="Google Shape;7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upload.wikimedia.org/wikipedia/commons/f/f7/Programming_paradigms.svg"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stackshare.io/stacks"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amazon.com/Algorithms-Every-Programmer-Should-Know/dp/1789801214" TargetMode="Externa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amazon.com/Algorithms-Every-Programmer-Should-Know/dp/1789801214" TargetMode="External"/><Relationship Id="rId4" Type="http://schemas.openxmlformats.org/officeDocument/2006/relationships/image" Target="../media/image6.jpg"/><Relationship Id="rId5" Type="http://schemas.openxmlformats.org/officeDocument/2006/relationships/hyperlink" Target="https://stackshare.io/stacks" TargetMode="External"/><Relationship Id="rId6" Type="http://schemas.openxmlformats.org/officeDocument/2006/relationships/image" Target="../media/image5.png"/><Relationship Id="rId7"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hyperlink" Target="https://exercism.org/track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toggl.com/track/programming-princess/" TargetMode="External"/><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hyperlink" Target="https://projectlovelace.net/problems/ada-lovelaces-note-g/" TargetMode="External"/><Relationship Id="rId6" Type="http://schemas.openxmlformats.org/officeDocument/2006/relationships/image" Target="../media/image21.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spectrum.ieee.org/the-2016-top-programming-languages"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jpg"/><Relationship Id="rId4" Type="http://schemas.openxmlformats.org/officeDocument/2006/relationships/hyperlink" Target="https://aws.amazon.com/tr/blogs/opensource/sustainability-with-rust/"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31"/>
          <p:cNvPicPr preferRelativeResize="0"/>
          <p:nvPr/>
        </p:nvPicPr>
        <p:blipFill rotWithShape="1">
          <a:blip r:embed="rId3">
            <a:alphaModFix amt="50000"/>
          </a:blip>
          <a:srcRect b="7806" l="0" r="0" t="7798"/>
          <a:stretch/>
        </p:blipFill>
        <p:spPr>
          <a:xfrm>
            <a:off x="0" y="0"/>
            <a:ext cx="9144003" cy="5143497"/>
          </a:xfrm>
          <a:prstGeom prst="rect">
            <a:avLst/>
          </a:prstGeom>
          <a:noFill/>
          <a:ln>
            <a:noFill/>
          </a:ln>
        </p:spPr>
      </p:pic>
      <p:sp>
        <p:nvSpPr>
          <p:cNvPr id="134" name="Google Shape;134;p31"/>
          <p:cNvSpPr txBox="1"/>
          <p:nvPr>
            <p:ph type="ctrTitle"/>
          </p:nvPr>
        </p:nvSpPr>
        <p:spPr>
          <a:xfrm>
            <a:off x="1375600" y="939000"/>
            <a:ext cx="6369600" cy="254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lang="en-GB"/>
              <a:t>Hangi Programlama Dili?</a:t>
            </a:r>
            <a:endParaRPr/>
          </a:p>
        </p:txBody>
      </p:sp>
      <p:sp>
        <p:nvSpPr>
          <p:cNvPr id="135" name="Google Shape;135;p31"/>
          <p:cNvSpPr txBox="1"/>
          <p:nvPr>
            <p:ph idx="1" type="subTitle"/>
          </p:nvPr>
        </p:nvSpPr>
        <p:spPr>
          <a:xfrm>
            <a:off x="1387200" y="3561000"/>
            <a:ext cx="6369600" cy="132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500"/>
              <a:t>İster yeni mezun ister emekliliğe yakın… Meslek h</a:t>
            </a:r>
            <a:r>
              <a:rPr lang="en-GB" sz="1500"/>
              <a:t>ayatımızın herhangi bir döneminde karşılaşacağımız en zor soru nasıl cevaplanır ?</a:t>
            </a:r>
            <a:endParaRPr sz="1500"/>
          </a:p>
          <a:p>
            <a:pPr indent="0" lvl="0" marL="0" rtl="0" algn="ctr">
              <a:spcBef>
                <a:spcPts val="0"/>
              </a:spcBef>
              <a:spcAft>
                <a:spcPts val="0"/>
              </a:spcAft>
              <a:buNone/>
            </a:pPr>
            <a:r>
              <a:t/>
            </a:r>
            <a:endParaRPr sz="1500"/>
          </a:p>
          <a:p>
            <a:pPr indent="0" lvl="0" marL="0" rtl="0" algn="ctr">
              <a:spcBef>
                <a:spcPts val="0"/>
              </a:spcBef>
              <a:spcAft>
                <a:spcPts val="0"/>
              </a:spcAft>
              <a:buNone/>
            </a:pPr>
            <a:r>
              <a:rPr lang="en-GB" sz="1500"/>
              <a:t>Burak Selim Şenyurt / buraksenyurt.com</a:t>
            </a:r>
            <a:endParaRPr sz="1500"/>
          </a:p>
          <a:p>
            <a:pPr indent="0" lvl="0" marL="0" rtl="0" algn="ctr">
              <a:spcBef>
                <a:spcPts val="0"/>
              </a:spcBef>
              <a:spcAft>
                <a:spcPts val="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Paradigmalar</a:t>
            </a:r>
            <a:endParaRPr>
              <a:latin typeface="Roboto Mono"/>
              <a:ea typeface="Roboto Mono"/>
              <a:cs typeface="Roboto Mono"/>
              <a:sym typeface="Roboto Mono"/>
            </a:endParaRPr>
          </a:p>
        </p:txBody>
      </p:sp>
      <p:graphicFrame>
        <p:nvGraphicFramePr>
          <p:cNvPr id="216" name="Google Shape;216;p40"/>
          <p:cNvGraphicFramePr/>
          <p:nvPr/>
        </p:nvGraphicFramePr>
        <p:xfrm>
          <a:off x="476250" y="1118500"/>
          <a:ext cx="3000000" cy="3000000"/>
        </p:xfrm>
        <a:graphic>
          <a:graphicData uri="http://schemas.openxmlformats.org/drawingml/2006/table">
            <a:tbl>
              <a:tblPr>
                <a:noFill/>
                <a:tableStyleId>{62AAA9C1-E863-4C72-86B3-9A476FE7C1A9}</a:tableStyleId>
              </a:tblPr>
              <a:tblGrid>
                <a:gridCol w="2207400"/>
                <a:gridCol w="5984100"/>
              </a:tblGrid>
              <a:tr h="734875">
                <a:tc>
                  <a:txBody>
                    <a:bodyPr/>
                    <a:lstStyle/>
                    <a:p>
                      <a:pPr indent="0" lvl="0" marL="0" rtl="0" algn="l">
                        <a:lnSpc>
                          <a:spcPct val="150000"/>
                        </a:lnSpc>
                        <a:spcBef>
                          <a:spcPts val="0"/>
                        </a:spcBef>
                        <a:spcAft>
                          <a:spcPts val="0"/>
                        </a:spcAft>
                        <a:buNone/>
                      </a:pPr>
                      <a:r>
                        <a:rPr b="1" lang="en-GB" sz="1700">
                          <a:latin typeface="Roboto Mono"/>
                          <a:ea typeface="Roboto Mono"/>
                          <a:cs typeface="Roboto Mono"/>
                          <a:sym typeface="Roboto Mono"/>
                        </a:rPr>
                        <a:t>Functional</a:t>
                      </a:r>
                      <a:endParaRPr b="1" sz="1700">
                        <a:latin typeface="Roboto Mono"/>
                        <a:ea typeface="Roboto Mono"/>
                        <a:cs typeface="Roboto Mono"/>
                        <a:sym typeface="Roboto Mono"/>
                      </a:endParaRPr>
                    </a:p>
                  </a:txBody>
                  <a:tcPr marT="91425" marB="91425" marR="91425" marL="91425">
                    <a:solidFill>
                      <a:srgbClr val="CFE2F3"/>
                    </a:solidFill>
                  </a:tcPr>
                </a:tc>
                <a:tc>
                  <a:txBody>
                    <a:bodyPr/>
                    <a:lstStyle/>
                    <a:p>
                      <a:pPr indent="0" lvl="0" marL="0" rtl="0" algn="l">
                        <a:lnSpc>
                          <a:spcPct val="150000"/>
                        </a:lnSpc>
                        <a:spcBef>
                          <a:spcPts val="0"/>
                        </a:spcBef>
                        <a:spcAft>
                          <a:spcPts val="0"/>
                        </a:spcAft>
                        <a:buNone/>
                      </a:pPr>
                      <a:r>
                        <a:rPr lang="en-GB" sz="1600">
                          <a:latin typeface="Roboto Mono"/>
                          <a:ea typeface="Roboto Mono"/>
                          <a:cs typeface="Roboto Mono"/>
                          <a:sym typeface="Roboto Mono"/>
                        </a:rPr>
                        <a:t>Erlang, F#, Haskell, Lisp, Ocaml, Perl, Racket, Ruby, Rust;</a:t>
                      </a:r>
                      <a:endParaRPr sz="1600">
                        <a:latin typeface="Roboto Mono"/>
                        <a:ea typeface="Roboto Mono"/>
                        <a:cs typeface="Roboto Mono"/>
                        <a:sym typeface="Roboto Mono"/>
                      </a:endParaRPr>
                    </a:p>
                  </a:txBody>
                  <a:tcPr marT="91425" marB="91425" marR="91425" marL="91425">
                    <a:solidFill>
                      <a:srgbClr val="CFE2F3"/>
                    </a:solidFill>
                  </a:tcPr>
                </a:tc>
              </a:tr>
              <a:tr h="734875">
                <a:tc>
                  <a:txBody>
                    <a:bodyPr/>
                    <a:lstStyle/>
                    <a:p>
                      <a:pPr indent="0" lvl="0" marL="0" rtl="0" algn="l">
                        <a:lnSpc>
                          <a:spcPct val="150000"/>
                        </a:lnSpc>
                        <a:spcBef>
                          <a:spcPts val="0"/>
                        </a:spcBef>
                        <a:spcAft>
                          <a:spcPts val="0"/>
                        </a:spcAft>
                        <a:buNone/>
                      </a:pPr>
                      <a:r>
                        <a:rPr b="1" lang="en-GB" sz="1700">
                          <a:latin typeface="Roboto Mono"/>
                          <a:ea typeface="Roboto Mono"/>
                          <a:cs typeface="Roboto Mono"/>
                          <a:sym typeface="Roboto Mono"/>
                        </a:rPr>
                        <a:t>Imperative</a:t>
                      </a:r>
                      <a:endParaRPr b="1" sz="1700">
                        <a:latin typeface="Roboto Mono"/>
                        <a:ea typeface="Roboto Mono"/>
                        <a:cs typeface="Roboto Mono"/>
                        <a:sym typeface="Roboto Mono"/>
                      </a:endParaRPr>
                    </a:p>
                  </a:txBody>
                  <a:tcPr marT="91425" marB="91425" marR="91425" marL="91425">
                    <a:solidFill>
                      <a:srgbClr val="EAD1DC"/>
                    </a:solidFill>
                  </a:tcPr>
                </a:tc>
                <a:tc>
                  <a:txBody>
                    <a:bodyPr/>
                    <a:lstStyle/>
                    <a:p>
                      <a:pPr indent="0" lvl="0" marL="0" rtl="0" algn="l">
                        <a:lnSpc>
                          <a:spcPct val="150000"/>
                        </a:lnSpc>
                        <a:spcBef>
                          <a:spcPts val="0"/>
                        </a:spcBef>
                        <a:spcAft>
                          <a:spcPts val="0"/>
                        </a:spcAft>
                        <a:buNone/>
                      </a:pPr>
                      <a:r>
                        <a:rPr lang="en-GB" sz="1600">
                          <a:latin typeface="Roboto Mono"/>
                          <a:ea typeface="Roboto Mono"/>
                          <a:cs typeface="Roboto Mono"/>
                          <a:sym typeface="Roboto Mono"/>
                        </a:rPr>
                        <a:t>Ada, C, C++, F#, Fortran, Go, Ocaml, Pascal, Rust;</a:t>
                      </a:r>
                      <a:endParaRPr sz="1600">
                        <a:latin typeface="Roboto Mono"/>
                        <a:ea typeface="Roboto Mono"/>
                        <a:cs typeface="Roboto Mono"/>
                        <a:sym typeface="Roboto Mono"/>
                      </a:endParaRPr>
                    </a:p>
                  </a:txBody>
                  <a:tcPr marT="91425" marB="91425" marR="91425" marL="91425">
                    <a:solidFill>
                      <a:srgbClr val="EAD1DC"/>
                    </a:solidFill>
                  </a:tcPr>
                </a:tc>
              </a:tr>
              <a:tr h="1314950">
                <a:tc>
                  <a:txBody>
                    <a:bodyPr/>
                    <a:lstStyle/>
                    <a:p>
                      <a:pPr indent="0" lvl="0" marL="0" rtl="0" algn="l">
                        <a:lnSpc>
                          <a:spcPct val="150000"/>
                        </a:lnSpc>
                        <a:spcBef>
                          <a:spcPts val="0"/>
                        </a:spcBef>
                        <a:spcAft>
                          <a:spcPts val="0"/>
                        </a:spcAft>
                        <a:buNone/>
                      </a:pPr>
                      <a:r>
                        <a:rPr b="1" lang="en-GB" sz="1700">
                          <a:latin typeface="Roboto Mono"/>
                          <a:ea typeface="Roboto Mono"/>
                          <a:cs typeface="Roboto Mono"/>
                          <a:sym typeface="Roboto Mono"/>
                        </a:rPr>
                        <a:t>Object Oriented</a:t>
                      </a:r>
                      <a:endParaRPr b="1" sz="1700">
                        <a:latin typeface="Roboto Mono"/>
                        <a:ea typeface="Roboto Mono"/>
                        <a:cs typeface="Roboto Mono"/>
                        <a:sym typeface="Roboto Mono"/>
                      </a:endParaRPr>
                    </a:p>
                  </a:txBody>
                  <a:tcPr marT="91425" marB="91425" marR="91425" marL="91425">
                    <a:solidFill>
                      <a:srgbClr val="C9DAF8"/>
                    </a:solidFill>
                  </a:tcPr>
                </a:tc>
                <a:tc>
                  <a:txBody>
                    <a:bodyPr/>
                    <a:lstStyle/>
                    <a:p>
                      <a:pPr indent="0" lvl="0" marL="0" rtl="0" algn="l">
                        <a:lnSpc>
                          <a:spcPct val="150000"/>
                        </a:lnSpc>
                        <a:spcBef>
                          <a:spcPts val="0"/>
                        </a:spcBef>
                        <a:spcAft>
                          <a:spcPts val="0"/>
                        </a:spcAft>
                        <a:buNone/>
                      </a:pPr>
                      <a:r>
                        <a:rPr lang="en-GB" sz="1600">
                          <a:latin typeface="Roboto Mono"/>
                          <a:ea typeface="Roboto Mono"/>
                          <a:cs typeface="Roboto Mono"/>
                          <a:sym typeface="Roboto Mono"/>
                        </a:rPr>
                        <a:t>Ada, C++, C#, Chapel, Dart , F#, Java, JavaScript, Ocaml, Perl, PHP, Python, Racket, Rust, Smalltalk, Swift, TypeScript;</a:t>
                      </a:r>
                      <a:endParaRPr sz="1600">
                        <a:latin typeface="Roboto Mono"/>
                        <a:ea typeface="Roboto Mono"/>
                        <a:cs typeface="Roboto Mono"/>
                        <a:sym typeface="Roboto Mono"/>
                      </a:endParaRPr>
                    </a:p>
                  </a:txBody>
                  <a:tcPr marT="91425" marB="91425" marR="91425" marL="91425">
                    <a:solidFill>
                      <a:srgbClr val="C9DAF8"/>
                    </a:solidFill>
                  </a:tcPr>
                </a:tc>
              </a:tr>
              <a:tr h="790450">
                <a:tc>
                  <a:txBody>
                    <a:bodyPr/>
                    <a:lstStyle/>
                    <a:p>
                      <a:pPr indent="0" lvl="0" marL="0" rtl="0" algn="l">
                        <a:lnSpc>
                          <a:spcPct val="150000"/>
                        </a:lnSpc>
                        <a:spcBef>
                          <a:spcPts val="0"/>
                        </a:spcBef>
                        <a:spcAft>
                          <a:spcPts val="0"/>
                        </a:spcAft>
                        <a:buNone/>
                      </a:pPr>
                      <a:r>
                        <a:rPr b="1" lang="en-GB" sz="1700">
                          <a:latin typeface="Roboto Mono"/>
                          <a:ea typeface="Roboto Mono"/>
                          <a:cs typeface="Roboto Mono"/>
                          <a:sym typeface="Roboto Mono"/>
                        </a:rPr>
                        <a:t>Scripting</a:t>
                      </a:r>
                      <a:endParaRPr b="1" sz="1700">
                        <a:latin typeface="Roboto Mono"/>
                        <a:ea typeface="Roboto Mono"/>
                        <a:cs typeface="Roboto Mono"/>
                        <a:sym typeface="Roboto Mono"/>
                      </a:endParaRPr>
                    </a:p>
                  </a:txBody>
                  <a:tcPr marT="91425" marB="91425" marR="91425" marL="91425">
                    <a:solidFill>
                      <a:srgbClr val="D9EAD3"/>
                    </a:solidFill>
                  </a:tcPr>
                </a:tc>
                <a:tc>
                  <a:txBody>
                    <a:bodyPr/>
                    <a:lstStyle/>
                    <a:p>
                      <a:pPr indent="0" lvl="0" marL="0" rtl="0" algn="l">
                        <a:lnSpc>
                          <a:spcPct val="150000"/>
                        </a:lnSpc>
                        <a:spcBef>
                          <a:spcPts val="0"/>
                        </a:spcBef>
                        <a:spcAft>
                          <a:spcPts val="0"/>
                        </a:spcAft>
                        <a:buNone/>
                      </a:pPr>
                      <a:r>
                        <a:rPr lang="en-GB" sz="1600">
                          <a:latin typeface="Roboto Mono"/>
                          <a:ea typeface="Roboto Mono"/>
                          <a:cs typeface="Roboto Mono"/>
                          <a:sym typeface="Roboto Mono"/>
                        </a:rPr>
                        <a:t>Dart, Hack, JavaScript, JRuby, Lua, Perl, PHP, Python, Ruby, TypeScript;</a:t>
                      </a:r>
                      <a:endParaRPr sz="1600">
                        <a:latin typeface="Roboto Mono"/>
                        <a:ea typeface="Roboto Mono"/>
                        <a:cs typeface="Roboto Mono"/>
                        <a:sym typeface="Roboto Mono"/>
                      </a:endParaRPr>
                    </a:p>
                  </a:txBody>
                  <a:tcPr marT="91425" marB="91425" marR="91425" marL="91425">
                    <a:solidFill>
                      <a:srgbClr val="D9EAD3"/>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1">
            <a:hlinkClick r:id="rId3"/>
          </p:cNvPr>
          <p:cNvPicPr preferRelativeResize="0"/>
          <p:nvPr/>
        </p:nvPicPr>
        <p:blipFill>
          <a:blip r:embed="rId4">
            <a:alphaModFix/>
          </a:blip>
          <a:stretch>
            <a:fillRect/>
          </a:stretch>
        </p:blipFill>
        <p:spPr>
          <a:xfrm>
            <a:off x="1785263" y="152400"/>
            <a:ext cx="5573486"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p:nvPr/>
        </p:nvSpPr>
        <p:spPr>
          <a:xfrm>
            <a:off x="6771800" y="-23075"/>
            <a:ext cx="2383800" cy="5166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2"/>
          <p:cNvSpPr/>
          <p:nvPr/>
        </p:nvSpPr>
        <p:spPr>
          <a:xfrm>
            <a:off x="-11525" y="-23075"/>
            <a:ext cx="2383800" cy="5166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42"/>
          <p:cNvPicPr preferRelativeResize="0"/>
          <p:nvPr/>
        </p:nvPicPr>
        <p:blipFill>
          <a:blip r:embed="rId3">
            <a:alphaModFix/>
          </a:blip>
          <a:stretch>
            <a:fillRect/>
          </a:stretch>
        </p:blipFill>
        <p:spPr>
          <a:xfrm>
            <a:off x="2372198" y="1105573"/>
            <a:ext cx="4399601" cy="2932351"/>
          </a:xfrm>
          <a:prstGeom prst="rect">
            <a:avLst/>
          </a:prstGeom>
          <a:noFill/>
          <a:ln>
            <a:noFill/>
          </a:ln>
        </p:spPr>
      </p:pic>
      <p:sp>
        <p:nvSpPr>
          <p:cNvPr id="229" name="Google Shape;229;p42"/>
          <p:cNvSpPr txBox="1"/>
          <p:nvPr/>
        </p:nvSpPr>
        <p:spPr>
          <a:xfrm>
            <a:off x="62975" y="1740600"/>
            <a:ext cx="22818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Speed</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Resource Usage</a:t>
            </a:r>
            <a:endParaRPr sz="2200">
              <a:latin typeface="Roboto Mono"/>
              <a:ea typeface="Roboto Mono"/>
              <a:cs typeface="Roboto Mono"/>
              <a:sym typeface="Roboto Mono"/>
            </a:endParaRPr>
          </a:p>
        </p:txBody>
      </p:sp>
      <p:sp>
        <p:nvSpPr>
          <p:cNvPr id="230" name="Google Shape;230;p42"/>
          <p:cNvSpPr txBox="1"/>
          <p:nvPr/>
        </p:nvSpPr>
        <p:spPr>
          <a:xfrm>
            <a:off x="6495950" y="1555788"/>
            <a:ext cx="30207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Development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Speed</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Memory/Thread</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Safety</a:t>
            </a:r>
            <a:endParaRPr sz="2200">
              <a:latin typeface="Roboto Mono"/>
              <a:ea typeface="Roboto Mono"/>
              <a:cs typeface="Roboto Mono"/>
              <a:sym typeface="Roboto Mono"/>
            </a:endParaRPr>
          </a:p>
        </p:txBody>
      </p:sp>
      <p:sp>
        <p:nvSpPr>
          <p:cNvPr id="231" name="Google Shape;231;p42"/>
          <p:cNvSpPr/>
          <p:nvPr/>
        </p:nvSpPr>
        <p:spPr>
          <a:xfrm>
            <a:off x="2372200" y="-23075"/>
            <a:ext cx="4399500" cy="1128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2"/>
          <p:cNvSpPr/>
          <p:nvPr/>
        </p:nvSpPr>
        <p:spPr>
          <a:xfrm>
            <a:off x="2372275" y="4037925"/>
            <a:ext cx="4399500" cy="1128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42"/>
          <p:cNvCxnSpPr>
            <a:stCxn id="229" idx="1"/>
            <a:endCxn id="229" idx="3"/>
          </p:cNvCxnSpPr>
          <p:nvPr/>
        </p:nvCxnSpPr>
        <p:spPr>
          <a:xfrm>
            <a:off x="62975" y="2679450"/>
            <a:ext cx="2281800" cy="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42"/>
          <p:cNvCxnSpPr/>
          <p:nvPr/>
        </p:nvCxnSpPr>
        <p:spPr>
          <a:xfrm>
            <a:off x="6847900" y="2679450"/>
            <a:ext cx="2281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Ne Yapmak İstiyorsun?</a:t>
            </a:r>
            <a:endParaRPr>
              <a:latin typeface="Roboto Mono"/>
              <a:ea typeface="Roboto Mono"/>
              <a:cs typeface="Roboto Mono"/>
              <a:sym typeface="Roboto Mono"/>
            </a:endParaRPr>
          </a:p>
        </p:txBody>
      </p:sp>
      <p:sp>
        <p:nvSpPr>
          <p:cNvPr id="240" name="Google Shape;240;p43"/>
          <p:cNvSpPr txBox="1"/>
          <p:nvPr>
            <p:ph idx="1" type="body"/>
          </p:nvPr>
        </p:nvSpPr>
        <p:spPr>
          <a:xfrm>
            <a:off x="311700" y="1076275"/>
            <a:ext cx="8520600" cy="3628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Oyun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E-Ticaret uygulamaları nasıl çalışır öğrenmek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Tarım çiftliklerindeki verileri işleyip tahminlerde bulunmak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IoT cihazlarında sensörlerle bir şeyler yapmak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Matematik modelleri programlarla gerçeklemek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Her platformda çalışabilecek masaüstü uygulamalar geliştirmek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Okulum için twitter benzeri bir platform geliştirmek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Bir NoSQL veritabanı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Oyun motoru geliştirmek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Mobil platformda çalışan bir bilgi yarışması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Bir uçağın seyrüsefer sistemini geliştirmek istiyorum.</a:t>
            </a:r>
            <a:endParaRPr sz="14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10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10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1000"/>
                                        <p:tgtEl>
                                          <p:spTgt spid="2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3" st="3"/>
                                            </p:txEl>
                                          </p:spTgt>
                                        </p:tgtEl>
                                        <p:attrNameLst>
                                          <p:attrName>style.visibility</p:attrName>
                                        </p:attrNameLst>
                                      </p:cBhvr>
                                      <p:to>
                                        <p:strVal val="visible"/>
                                      </p:to>
                                    </p:set>
                                    <p:animEffect filter="fade" transition="in">
                                      <p:cBhvr>
                                        <p:cTn dur="1000"/>
                                        <p:tgtEl>
                                          <p:spTgt spid="2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4" st="4"/>
                                            </p:txEl>
                                          </p:spTgt>
                                        </p:tgtEl>
                                        <p:attrNameLst>
                                          <p:attrName>style.visibility</p:attrName>
                                        </p:attrNameLst>
                                      </p:cBhvr>
                                      <p:to>
                                        <p:strVal val="visible"/>
                                      </p:to>
                                    </p:set>
                                    <p:animEffect filter="fade" transition="in">
                                      <p:cBhvr>
                                        <p:cTn dur="1000"/>
                                        <p:tgtEl>
                                          <p:spTgt spid="2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5" st="5"/>
                                            </p:txEl>
                                          </p:spTgt>
                                        </p:tgtEl>
                                        <p:attrNameLst>
                                          <p:attrName>style.visibility</p:attrName>
                                        </p:attrNameLst>
                                      </p:cBhvr>
                                      <p:to>
                                        <p:strVal val="visible"/>
                                      </p:to>
                                    </p:set>
                                    <p:animEffect filter="fade" transition="in">
                                      <p:cBhvr>
                                        <p:cTn dur="1000"/>
                                        <p:tgtEl>
                                          <p:spTgt spid="2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6" st="6"/>
                                            </p:txEl>
                                          </p:spTgt>
                                        </p:tgtEl>
                                        <p:attrNameLst>
                                          <p:attrName>style.visibility</p:attrName>
                                        </p:attrNameLst>
                                      </p:cBhvr>
                                      <p:to>
                                        <p:strVal val="visible"/>
                                      </p:to>
                                    </p:set>
                                    <p:animEffect filter="fade" transition="in">
                                      <p:cBhvr>
                                        <p:cTn dur="1000"/>
                                        <p:tgtEl>
                                          <p:spTgt spid="2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7" st="7"/>
                                            </p:txEl>
                                          </p:spTgt>
                                        </p:tgtEl>
                                        <p:attrNameLst>
                                          <p:attrName>style.visibility</p:attrName>
                                        </p:attrNameLst>
                                      </p:cBhvr>
                                      <p:to>
                                        <p:strVal val="visible"/>
                                      </p:to>
                                    </p:set>
                                    <p:animEffect filter="fade" transition="in">
                                      <p:cBhvr>
                                        <p:cTn dur="1000"/>
                                        <p:tgtEl>
                                          <p:spTgt spid="2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8" st="8"/>
                                            </p:txEl>
                                          </p:spTgt>
                                        </p:tgtEl>
                                        <p:attrNameLst>
                                          <p:attrName>style.visibility</p:attrName>
                                        </p:attrNameLst>
                                      </p:cBhvr>
                                      <p:to>
                                        <p:strVal val="visible"/>
                                      </p:to>
                                    </p:set>
                                    <p:animEffect filter="fade" transition="in">
                                      <p:cBhvr>
                                        <p:cTn dur="1000"/>
                                        <p:tgtEl>
                                          <p:spTgt spid="2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9" st="9"/>
                                            </p:txEl>
                                          </p:spTgt>
                                        </p:tgtEl>
                                        <p:attrNameLst>
                                          <p:attrName>style.visibility</p:attrName>
                                        </p:attrNameLst>
                                      </p:cBhvr>
                                      <p:to>
                                        <p:strVal val="visible"/>
                                      </p:to>
                                    </p:set>
                                    <p:animEffect filter="fade" transition="in">
                                      <p:cBhvr>
                                        <p:cTn dur="1000"/>
                                        <p:tgtEl>
                                          <p:spTgt spid="24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0" st="10"/>
                                            </p:txEl>
                                          </p:spTgt>
                                        </p:tgtEl>
                                        <p:attrNameLst>
                                          <p:attrName>style.visibility</p:attrName>
                                        </p:attrNameLst>
                                      </p:cBhvr>
                                      <p:to>
                                        <p:strVal val="visible"/>
                                      </p:to>
                                    </p:set>
                                    <p:animEffect filter="fade" transition="in">
                                      <p:cBhvr>
                                        <p:cTn dur="1000"/>
                                        <p:tgtEl>
                                          <p:spTgt spid="24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Kim Neyle Yazıyor?</a:t>
            </a:r>
            <a:endParaRPr/>
          </a:p>
        </p:txBody>
      </p:sp>
      <p:pic>
        <p:nvPicPr>
          <p:cNvPr id="246" name="Google Shape;246;p44">
            <a:hlinkClick r:id="rId3"/>
          </p:cNvPr>
          <p:cNvPicPr preferRelativeResize="0"/>
          <p:nvPr/>
        </p:nvPicPr>
        <p:blipFill>
          <a:blip r:embed="rId4">
            <a:alphaModFix/>
          </a:blip>
          <a:stretch>
            <a:fillRect/>
          </a:stretch>
        </p:blipFill>
        <p:spPr>
          <a:xfrm>
            <a:off x="2316913" y="1017725"/>
            <a:ext cx="4510179"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Programlama Dili Bilmek Yeterli mi?</a:t>
            </a:r>
            <a:endParaRPr/>
          </a:p>
        </p:txBody>
      </p:sp>
      <p:sp>
        <p:nvSpPr>
          <p:cNvPr id="252" name="Google Shape;252;p45"/>
          <p:cNvSpPr txBox="1"/>
          <p:nvPr>
            <p:ph idx="1" type="body"/>
          </p:nvPr>
        </p:nvSpPr>
        <p:spPr>
          <a:xfrm>
            <a:off x="311700" y="1152475"/>
            <a:ext cx="3834300" cy="2730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Dil Yaklaşımları</a:t>
            </a:r>
            <a:endParaRPr/>
          </a:p>
          <a:p>
            <a:pPr indent="-342900" lvl="0" marL="457200" rtl="0" algn="l">
              <a:spcBef>
                <a:spcPts val="0"/>
              </a:spcBef>
              <a:spcAft>
                <a:spcPts val="0"/>
              </a:spcAft>
              <a:buSzPts val="1800"/>
              <a:buChar char="●"/>
            </a:pPr>
            <a:r>
              <a:rPr lang="en-GB"/>
              <a:t>OOP</a:t>
            </a:r>
            <a:endParaRPr/>
          </a:p>
          <a:p>
            <a:pPr indent="-342900" lvl="0" marL="457200" rtl="0" algn="l">
              <a:spcBef>
                <a:spcPts val="0"/>
              </a:spcBef>
              <a:spcAft>
                <a:spcPts val="0"/>
              </a:spcAft>
              <a:buSzPts val="1800"/>
              <a:buChar char="●"/>
            </a:pPr>
            <a:r>
              <a:rPr lang="en-GB"/>
              <a:t>SOLID İlkeleri</a:t>
            </a:r>
            <a:endParaRPr/>
          </a:p>
          <a:p>
            <a:pPr indent="-342900" lvl="0" marL="457200" rtl="0" algn="l">
              <a:spcBef>
                <a:spcPts val="0"/>
              </a:spcBef>
              <a:spcAft>
                <a:spcPts val="0"/>
              </a:spcAft>
              <a:buSzPts val="1800"/>
              <a:buChar char="●"/>
            </a:pPr>
            <a:r>
              <a:rPr lang="en-GB"/>
              <a:t>Tasarım Kalıpları</a:t>
            </a:r>
            <a:endParaRPr/>
          </a:p>
          <a:p>
            <a:pPr indent="-342900" lvl="0" marL="457200" rtl="0" algn="l">
              <a:spcBef>
                <a:spcPts val="0"/>
              </a:spcBef>
              <a:spcAft>
                <a:spcPts val="0"/>
              </a:spcAft>
              <a:buSzPts val="1800"/>
              <a:buChar char="●"/>
            </a:pPr>
            <a:r>
              <a:rPr lang="en-GB"/>
              <a:t>Yazılım Mimarileri</a:t>
            </a:r>
            <a:endParaRPr/>
          </a:p>
          <a:p>
            <a:pPr indent="-342900" lvl="0" marL="457200" rtl="0" algn="l">
              <a:spcBef>
                <a:spcPts val="0"/>
              </a:spcBef>
              <a:spcAft>
                <a:spcPts val="0"/>
              </a:spcAft>
              <a:buSzPts val="1800"/>
              <a:buChar char="●"/>
            </a:pPr>
            <a:r>
              <a:rPr lang="en-GB"/>
              <a:t>Oyun Motorları</a:t>
            </a:r>
            <a:endParaRPr/>
          </a:p>
          <a:p>
            <a:pPr indent="-342900" lvl="0" marL="457200" rtl="0" algn="l">
              <a:spcBef>
                <a:spcPts val="0"/>
              </a:spcBef>
              <a:spcAft>
                <a:spcPts val="0"/>
              </a:spcAft>
              <a:buSzPts val="1800"/>
              <a:buChar char="●"/>
            </a:pPr>
            <a:r>
              <a:rPr lang="en-GB"/>
              <a:t>Bellek Çalışma Prensipleri</a:t>
            </a:r>
            <a:endParaRPr/>
          </a:p>
          <a:p>
            <a:pPr indent="-342900" lvl="0" marL="457200" rtl="0" algn="l">
              <a:spcBef>
                <a:spcPts val="0"/>
              </a:spcBef>
              <a:spcAft>
                <a:spcPts val="0"/>
              </a:spcAft>
              <a:buSzPts val="1800"/>
              <a:buChar char="●"/>
            </a:pPr>
            <a:r>
              <a:rPr lang="en-GB"/>
              <a:t>Kernel Çalışma İlkeleri</a:t>
            </a:r>
            <a:endParaRPr/>
          </a:p>
          <a:p>
            <a:pPr indent="-342900" lvl="0" marL="457200" rtl="0" algn="l">
              <a:spcBef>
                <a:spcPts val="0"/>
              </a:spcBef>
              <a:spcAft>
                <a:spcPts val="0"/>
              </a:spcAft>
              <a:buSzPts val="1800"/>
              <a:buChar char="●"/>
            </a:pPr>
            <a:r>
              <a:rPr lang="en-GB"/>
              <a:t>Veri Yapıları ve Algoritmalar</a:t>
            </a:r>
            <a:endParaRPr/>
          </a:p>
        </p:txBody>
      </p:sp>
      <p:pic>
        <p:nvPicPr>
          <p:cNvPr id="253" name="Google Shape;253;p45">
            <a:hlinkClick r:id="rId3"/>
          </p:cNvPr>
          <p:cNvPicPr preferRelativeResize="0"/>
          <p:nvPr/>
        </p:nvPicPr>
        <p:blipFill>
          <a:blip r:embed="rId4">
            <a:alphaModFix/>
          </a:blip>
          <a:stretch>
            <a:fillRect/>
          </a:stretch>
        </p:blipFill>
        <p:spPr>
          <a:xfrm>
            <a:off x="5308090" y="1017725"/>
            <a:ext cx="2774111"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6" st="6"/>
                                            </p:txEl>
                                          </p:spTgt>
                                        </p:tgtEl>
                                        <p:attrNameLst>
                                          <p:attrName>style.visibility</p:attrName>
                                        </p:attrNameLst>
                                      </p:cBhvr>
                                      <p:to>
                                        <p:strVal val="visible"/>
                                      </p:to>
                                    </p:set>
                                    <p:animEffect filter="fade" transition="in">
                                      <p:cBhvr>
                                        <p:cTn dur="1000"/>
                                        <p:tgtEl>
                                          <p:spTgt spid="2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7" st="7"/>
                                            </p:txEl>
                                          </p:spTgt>
                                        </p:tgtEl>
                                        <p:attrNameLst>
                                          <p:attrName>style.visibility</p:attrName>
                                        </p:attrNameLst>
                                      </p:cBhvr>
                                      <p:to>
                                        <p:strVal val="visible"/>
                                      </p:to>
                                    </p:set>
                                    <p:animEffect filter="fade" transition="in">
                                      <p:cBhvr>
                                        <p:cTn dur="1000"/>
                                        <p:tgtEl>
                                          <p:spTgt spid="2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8" st="8"/>
                                            </p:txEl>
                                          </p:spTgt>
                                        </p:tgtEl>
                                        <p:attrNameLst>
                                          <p:attrName>style.visibility</p:attrName>
                                        </p:attrNameLst>
                                      </p:cBhvr>
                                      <p:to>
                                        <p:strVal val="visible"/>
                                      </p:to>
                                    </p:set>
                                    <p:animEffect filter="fade" transition="in">
                                      <p:cBhvr>
                                        <p:cTn dur="1000"/>
                                        <p:tgtEl>
                                          <p:spTgt spid="2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idx="4294967295" type="body"/>
          </p:nvPr>
        </p:nvSpPr>
        <p:spPr>
          <a:xfrm>
            <a:off x="100725" y="137825"/>
            <a:ext cx="3244500" cy="2303400"/>
          </a:xfrm>
          <a:prstGeom prst="rect">
            <a:avLst/>
          </a:prstGeom>
        </p:spPr>
        <p:txBody>
          <a:bodyPr anchorCtr="0" anchor="t" bIns="91425" lIns="91425" spcFirstLastPara="1" rIns="91425" wrap="square" tIns="91425">
            <a:normAutofit fontScale="92500" lnSpcReduction="10000"/>
          </a:bodyPr>
          <a:lstStyle/>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Paradigmalar</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OOP</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SOLID İlkeleri</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Tasarım Kalıpları</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Yazılım Mimarileri</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Oyun Motorları</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Bellek Çalışma Prensipleri</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Kernel Çalışma İlkeleri</a:t>
            </a:r>
            <a:endParaRPr sz="1600">
              <a:latin typeface="Roboto Mono"/>
              <a:ea typeface="Roboto Mono"/>
              <a:cs typeface="Roboto Mono"/>
              <a:sym typeface="Roboto Mono"/>
            </a:endParaRPr>
          </a:p>
          <a:p>
            <a:pPr indent="-322580" lvl="0" marL="457200" rtl="0" algn="l">
              <a:lnSpc>
                <a:spcPct val="95000"/>
              </a:lnSpc>
              <a:spcBef>
                <a:spcPts val="0"/>
              </a:spcBef>
              <a:spcAft>
                <a:spcPts val="0"/>
              </a:spcAft>
              <a:buSzPct val="100000"/>
              <a:buFont typeface="Roboto Mono"/>
              <a:buChar char="●"/>
            </a:pPr>
            <a:r>
              <a:rPr lang="en-GB" sz="1600">
                <a:latin typeface="Roboto Mono"/>
                <a:ea typeface="Roboto Mono"/>
                <a:cs typeface="Roboto Mono"/>
                <a:sym typeface="Roboto Mono"/>
              </a:rPr>
              <a:t>Veri Yapıları ve Algoritmalar</a:t>
            </a:r>
            <a:endParaRPr sz="1600">
              <a:latin typeface="Roboto Mono"/>
              <a:ea typeface="Roboto Mono"/>
              <a:cs typeface="Roboto Mono"/>
              <a:sym typeface="Roboto Mono"/>
            </a:endParaRPr>
          </a:p>
        </p:txBody>
      </p:sp>
      <p:pic>
        <p:nvPicPr>
          <p:cNvPr id="259" name="Google Shape;259;p46">
            <a:hlinkClick r:id="rId3"/>
          </p:cNvPr>
          <p:cNvPicPr preferRelativeResize="0"/>
          <p:nvPr/>
        </p:nvPicPr>
        <p:blipFill>
          <a:blip r:embed="rId4">
            <a:alphaModFix/>
          </a:blip>
          <a:stretch>
            <a:fillRect/>
          </a:stretch>
        </p:blipFill>
        <p:spPr>
          <a:xfrm>
            <a:off x="572550" y="2533500"/>
            <a:ext cx="1729425" cy="2129825"/>
          </a:xfrm>
          <a:prstGeom prst="rect">
            <a:avLst/>
          </a:prstGeom>
          <a:noFill/>
          <a:ln>
            <a:noFill/>
          </a:ln>
        </p:spPr>
      </p:pic>
      <p:pic>
        <p:nvPicPr>
          <p:cNvPr id="260" name="Google Shape;260;p46">
            <a:hlinkClick r:id="rId5"/>
          </p:cNvPr>
          <p:cNvPicPr preferRelativeResize="0"/>
          <p:nvPr/>
        </p:nvPicPr>
        <p:blipFill>
          <a:blip r:embed="rId6">
            <a:alphaModFix/>
          </a:blip>
          <a:stretch>
            <a:fillRect/>
          </a:stretch>
        </p:blipFill>
        <p:spPr>
          <a:xfrm>
            <a:off x="3695922" y="45550"/>
            <a:ext cx="2936724" cy="2487951"/>
          </a:xfrm>
          <a:prstGeom prst="rect">
            <a:avLst/>
          </a:prstGeom>
          <a:noFill/>
          <a:ln cap="flat" cmpd="sng" w="9525">
            <a:solidFill>
              <a:schemeClr val="dk2"/>
            </a:solidFill>
            <a:prstDash val="solid"/>
            <a:round/>
            <a:headEnd len="sm" w="sm" type="none"/>
            <a:tailEnd len="sm" w="sm" type="none"/>
          </a:ln>
        </p:spPr>
      </p:pic>
      <p:pic>
        <p:nvPicPr>
          <p:cNvPr id="261" name="Google Shape;261;p46"/>
          <p:cNvPicPr preferRelativeResize="0"/>
          <p:nvPr/>
        </p:nvPicPr>
        <p:blipFill>
          <a:blip r:embed="rId7">
            <a:alphaModFix/>
          </a:blip>
          <a:stretch>
            <a:fillRect/>
          </a:stretch>
        </p:blipFill>
        <p:spPr>
          <a:xfrm>
            <a:off x="3904113" y="2652125"/>
            <a:ext cx="2520348" cy="2397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ctrTitle"/>
          </p:nvPr>
        </p:nvSpPr>
        <p:spPr>
          <a:xfrm>
            <a:off x="323525" y="521325"/>
            <a:ext cx="3464700" cy="1339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GB">
                <a:latin typeface="Roboto Mono"/>
                <a:ea typeface="Roboto Mono"/>
                <a:cs typeface="Roboto Mono"/>
                <a:sym typeface="Roboto Mono"/>
              </a:rPr>
              <a:t>Öğrenme Patikası</a:t>
            </a:r>
            <a:endParaRPr b="0">
              <a:latin typeface="Roboto Mono"/>
              <a:ea typeface="Roboto Mono"/>
              <a:cs typeface="Roboto Mono"/>
              <a:sym typeface="Roboto Mono"/>
            </a:endParaRPr>
          </a:p>
        </p:txBody>
      </p:sp>
      <p:pic>
        <p:nvPicPr>
          <p:cNvPr id="267" name="Google Shape;267;p47"/>
          <p:cNvPicPr preferRelativeResize="0"/>
          <p:nvPr/>
        </p:nvPicPr>
        <p:blipFill rotWithShape="1">
          <a:blip r:embed="rId3">
            <a:alphaModFix/>
          </a:blip>
          <a:srcRect b="0" l="13841" r="13841" t="0"/>
          <a:stretch/>
        </p:blipFill>
        <p:spPr>
          <a:xfrm>
            <a:off x="3562350" y="0"/>
            <a:ext cx="5581800" cy="5143500"/>
          </a:xfrm>
          <a:prstGeom prst="parallelogram">
            <a:avLst>
              <a:gd fmla="val 23683" name="adj"/>
            </a:avLst>
          </a:prstGeom>
          <a:noFill/>
          <a:ln>
            <a:noFill/>
          </a:ln>
        </p:spPr>
      </p:pic>
      <p:sp>
        <p:nvSpPr>
          <p:cNvPr id="268" name="Google Shape;268;p47"/>
          <p:cNvSpPr txBox="1"/>
          <p:nvPr>
            <p:ph idx="1" type="body"/>
          </p:nvPr>
        </p:nvSpPr>
        <p:spPr>
          <a:xfrm>
            <a:off x="171125" y="1990875"/>
            <a:ext cx="3987000" cy="22071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Mono"/>
              <a:buChar char="●"/>
            </a:pPr>
            <a:r>
              <a:rPr lang="en-GB" sz="1800">
                <a:solidFill>
                  <a:srgbClr val="FFFFFF"/>
                </a:solidFill>
                <a:latin typeface="Roboto Mono"/>
                <a:ea typeface="Roboto Mono"/>
                <a:cs typeface="Roboto Mono"/>
                <a:sym typeface="Roboto Mono"/>
              </a:rPr>
              <a:t>Kitap Kullanmak</a:t>
            </a:r>
            <a:endParaRPr sz="1800">
              <a:solidFill>
                <a:srgbClr val="FFFFFF"/>
              </a:solidFill>
              <a:latin typeface="Roboto Mono"/>
              <a:ea typeface="Roboto Mono"/>
              <a:cs typeface="Roboto Mono"/>
              <a:sym typeface="Roboto Mono"/>
            </a:endParaRPr>
          </a:p>
          <a:p>
            <a:pPr indent="-342900" lvl="0" marL="457200" rtl="0" algn="l">
              <a:spcBef>
                <a:spcPts val="0"/>
              </a:spcBef>
              <a:spcAft>
                <a:spcPts val="0"/>
              </a:spcAft>
              <a:buClr>
                <a:srgbClr val="FFFFFF"/>
              </a:buClr>
              <a:buSzPts val="1800"/>
              <a:buFont typeface="Roboto Mono"/>
              <a:buChar char="●"/>
            </a:pPr>
            <a:r>
              <a:rPr lang="en-GB" sz="1800">
                <a:solidFill>
                  <a:srgbClr val="FFFFFF"/>
                </a:solidFill>
                <a:latin typeface="Roboto Mono"/>
                <a:ea typeface="Roboto Mono"/>
                <a:cs typeface="Roboto Mono"/>
                <a:sym typeface="Roboto Mono"/>
              </a:rPr>
              <a:t>Çevrimiçi Eğitim Almak</a:t>
            </a:r>
            <a:endParaRPr sz="1800">
              <a:solidFill>
                <a:srgbClr val="FFFFFF"/>
              </a:solidFill>
              <a:latin typeface="Roboto Mono"/>
              <a:ea typeface="Roboto Mono"/>
              <a:cs typeface="Roboto Mono"/>
              <a:sym typeface="Roboto Mono"/>
            </a:endParaRPr>
          </a:p>
          <a:p>
            <a:pPr indent="-342900" lvl="0" marL="457200" rtl="0" algn="l">
              <a:spcBef>
                <a:spcPts val="0"/>
              </a:spcBef>
              <a:spcAft>
                <a:spcPts val="0"/>
              </a:spcAft>
              <a:buClr>
                <a:schemeClr val="lt1"/>
              </a:buClr>
              <a:buSzPts val="1800"/>
              <a:buFont typeface="Roboto Mono"/>
              <a:buChar char="●"/>
            </a:pPr>
            <a:r>
              <a:rPr lang="en-GB" sz="1800" u="sng">
                <a:solidFill>
                  <a:schemeClr val="lt1"/>
                </a:solidFill>
                <a:latin typeface="Roboto Mono"/>
                <a:ea typeface="Roboto Mono"/>
                <a:cs typeface="Roboto Mono"/>
                <a:sym typeface="Roboto Mono"/>
                <a:hlinkClick r:id="rId4">
                  <a:extLst>
                    <a:ext uri="{A12FA001-AC4F-418D-AE19-62706E023703}">
                      <ahyp:hlinkClr val="tx"/>
                    </a:ext>
                  </a:extLst>
                </a:hlinkClick>
              </a:rPr>
              <a:t>Problem Çözmek</a:t>
            </a:r>
            <a:endParaRPr sz="1800">
              <a:solidFill>
                <a:schemeClr val="lt1"/>
              </a:solidFill>
              <a:latin typeface="Roboto Mono"/>
              <a:ea typeface="Roboto Mono"/>
              <a:cs typeface="Roboto Mono"/>
              <a:sym typeface="Roboto Mono"/>
            </a:endParaRPr>
          </a:p>
          <a:p>
            <a:pPr indent="-342900" lvl="0" marL="457200" rtl="0" algn="l">
              <a:spcBef>
                <a:spcPts val="0"/>
              </a:spcBef>
              <a:spcAft>
                <a:spcPts val="0"/>
              </a:spcAft>
              <a:buClr>
                <a:srgbClr val="FFFFFF"/>
              </a:buClr>
              <a:buSzPts val="1800"/>
              <a:buFont typeface="Roboto Mono"/>
              <a:buChar char="●"/>
            </a:pPr>
            <a:r>
              <a:rPr lang="en-GB" sz="1800">
                <a:solidFill>
                  <a:srgbClr val="FFFFFF"/>
                </a:solidFill>
                <a:latin typeface="Roboto Mono"/>
                <a:ea typeface="Roboto Mono"/>
                <a:cs typeface="Roboto Mono"/>
                <a:sym typeface="Roboto Mono"/>
              </a:rPr>
              <a:t>Github’a Kod Bırakmak</a:t>
            </a:r>
            <a:endParaRPr sz="1800">
              <a:solidFill>
                <a:srgbClr val="FFFFFF"/>
              </a:solidFill>
              <a:latin typeface="Roboto Mono"/>
              <a:ea typeface="Roboto Mono"/>
              <a:cs typeface="Roboto Mono"/>
              <a:sym typeface="Roboto Mono"/>
            </a:endParaRPr>
          </a:p>
          <a:p>
            <a:pPr indent="-342900" lvl="0" marL="457200" rtl="0" algn="l">
              <a:spcBef>
                <a:spcPts val="0"/>
              </a:spcBef>
              <a:spcAft>
                <a:spcPts val="0"/>
              </a:spcAft>
              <a:buClr>
                <a:srgbClr val="FFFFFF"/>
              </a:buClr>
              <a:buSzPts val="1800"/>
              <a:buFont typeface="Roboto Mono"/>
              <a:buChar char="●"/>
            </a:pPr>
            <a:r>
              <a:rPr lang="en-GB" sz="1800">
                <a:solidFill>
                  <a:srgbClr val="FFFFFF"/>
                </a:solidFill>
                <a:latin typeface="Roboto Mono"/>
                <a:ea typeface="Roboto Mono"/>
                <a:cs typeface="Roboto Mono"/>
                <a:sym typeface="Roboto Mono"/>
              </a:rPr>
              <a:t>Açık Kaynak Kod Okumak</a:t>
            </a:r>
            <a:endParaRPr sz="1800">
              <a:solidFill>
                <a:srgbClr val="FFFFFF"/>
              </a:solidFill>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8">
            <a:hlinkClick r:id="rId3"/>
          </p:cNvPr>
          <p:cNvPicPr preferRelativeResize="0"/>
          <p:nvPr/>
        </p:nvPicPr>
        <p:blipFill rotWithShape="1">
          <a:blip r:embed="rId4">
            <a:alphaModFix/>
          </a:blip>
          <a:srcRect b="5222" l="0" r="0" t="0"/>
          <a:stretch/>
        </p:blipFill>
        <p:spPr>
          <a:xfrm>
            <a:off x="76200" y="76200"/>
            <a:ext cx="2357449" cy="678900"/>
          </a:xfrm>
          <a:prstGeom prst="rect">
            <a:avLst/>
          </a:prstGeom>
          <a:noFill/>
          <a:ln>
            <a:noFill/>
          </a:ln>
        </p:spPr>
      </p:pic>
      <p:pic>
        <p:nvPicPr>
          <p:cNvPr id="274" name="Google Shape;274;p48"/>
          <p:cNvPicPr preferRelativeResize="0"/>
          <p:nvPr/>
        </p:nvPicPr>
        <p:blipFill>
          <a:blip r:embed="rId5">
            <a:alphaModFix/>
          </a:blip>
          <a:stretch>
            <a:fillRect/>
          </a:stretch>
        </p:blipFill>
        <p:spPr>
          <a:xfrm>
            <a:off x="0" y="1382988"/>
            <a:ext cx="2994926" cy="2281701"/>
          </a:xfrm>
          <a:prstGeom prst="rect">
            <a:avLst/>
          </a:prstGeom>
          <a:noFill/>
          <a:ln>
            <a:noFill/>
          </a:ln>
        </p:spPr>
      </p:pic>
      <p:pic>
        <p:nvPicPr>
          <p:cNvPr id="275" name="Google Shape;275;p48"/>
          <p:cNvPicPr preferRelativeResize="0"/>
          <p:nvPr/>
        </p:nvPicPr>
        <p:blipFill rotWithShape="1">
          <a:blip r:embed="rId6">
            <a:alphaModFix/>
          </a:blip>
          <a:srcRect b="0" l="0" r="0" t="1477"/>
          <a:stretch/>
        </p:blipFill>
        <p:spPr>
          <a:xfrm>
            <a:off x="3074550" y="1341925"/>
            <a:ext cx="2994926" cy="2342375"/>
          </a:xfrm>
          <a:prstGeom prst="rect">
            <a:avLst/>
          </a:prstGeom>
          <a:noFill/>
          <a:ln>
            <a:noFill/>
          </a:ln>
        </p:spPr>
      </p:pic>
      <p:pic>
        <p:nvPicPr>
          <p:cNvPr id="276" name="Google Shape;276;p48"/>
          <p:cNvPicPr preferRelativeResize="0"/>
          <p:nvPr/>
        </p:nvPicPr>
        <p:blipFill>
          <a:blip r:embed="rId7">
            <a:alphaModFix/>
          </a:blip>
          <a:stretch>
            <a:fillRect/>
          </a:stretch>
        </p:blipFill>
        <p:spPr>
          <a:xfrm>
            <a:off x="6121225" y="200475"/>
            <a:ext cx="2850055" cy="2218875"/>
          </a:xfrm>
          <a:prstGeom prst="rect">
            <a:avLst/>
          </a:prstGeom>
          <a:noFill/>
          <a:ln>
            <a:noFill/>
          </a:ln>
        </p:spPr>
      </p:pic>
      <p:pic>
        <p:nvPicPr>
          <p:cNvPr id="277" name="Google Shape;277;p48"/>
          <p:cNvPicPr preferRelativeResize="0"/>
          <p:nvPr/>
        </p:nvPicPr>
        <p:blipFill>
          <a:blip r:embed="rId8">
            <a:alphaModFix/>
          </a:blip>
          <a:stretch>
            <a:fillRect/>
          </a:stretch>
        </p:blipFill>
        <p:spPr>
          <a:xfrm>
            <a:off x="6121225" y="2531000"/>
            <a:ext cx="2850050" cy="2354120"/>
          </a:xfrm>
          <a:prstGeom prst="rect">
            <a:avLst/>
          </a:prstGeom>
          <a:noFill/>
          <a:ln>
            <a:noFill/>
          </a:ln>
        </p:spPr>
      </p:pic>
      <p:sp>
        <p:nvSpPr>
          <p:cNvPr id="278" name="Google Shape;278;p48"/>
          <p:cNvSpPr txBox="1"/>
          <p:nvPr/>
        </p:nvSpPr>
        <p:spPr>
          <a:xfrm>
            <a:off x="1980875" y="2903775"/>
            <a:ext cx="2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9" name="Google Shape;279;p48"/>
          <p:cNvSpPr/>
          <p:nvPr/>
        </p:nvSpPr>
        <p:spPr>
          <a:xfrm>
            <a:off x="1947100" y="2937525"/>
            <a:ext cx="258900" cy="789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ctrTitle"/>
          </p:nvPr>
        </p:nvSpPr>
        <p:spPr>
          <a:xfrm>
            <a:off x="714825" y="2998550"/>
            <a:ext cx="48684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Bir programlama dilini iyice öğren.</a:t>
            </a:r>
            <a:r>
              <a:rPr lang="en-GB">
                <a:latin typeface="Roboto Mono"/>
                <a:ea typeface="Roboto Mono"/>
                <a:cs typeface="Roboto Mono"/>
                <a:sym typeface="Roboto Mono"/>
              </a:rPr>
              <a:t> Sonra da ikincisini…</a:t>
            </a:r>
            <a:endParaRPr>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a:off x="5077875" y="1574249"/>
            <a:ext cx="3670524" cy="2142674"/>
          </a:xfrm>
          <a:prstGeom prst="rect">
            <a:avLst/>
          </a:prstGeom>
          <a:noFill/>
          <a:ln>
            <a:noFill/>
          </a:ln>
        </p:spPr>
      </p:pic>
      <p:sp>
        <p:nvSpPr>
          <p:cNvPr id="142" name="Google Shape;142;p32"/>
          <p:cNvSpPr txBox="1"/>
          <p:nvPr/>
        </p:nvSpPr>
        <p:spPr>
          <a:xfrm>
            <a:off x="76200" y="276625"/>
            <a:ext cx="5972400" cy="4754700"/>
          </a:xfrm>
          <a:prstGeom prst="rect">
            <a:avLst/>
          </a:prstGeom>
          <a:noFill/>
          <a:ln>
            <a:noFill/>
          </a:ln>
        </p:spPr>
        <p:txBody>
          <a:bodyPr anchorCtr="0" anchor="t" bIns="68575" lIns="68575" spcFirstLastPara="1" rIns="68575" wrap="square" tIns="68575">
            <a:noAutofit/>
          </a:bodyPr>
          <a:lstStyle/>
          <a:p>
            <a:pPr indent="-273050" lvl="0" marL="342900" rtl="0" algn="l">
              <a:lnSpc>
                <a:spcPct val="115000"/>
              </a:lnSpc>
              <a:spcBef>
                <a:spcPts val="200"/>
              </a:spcBef>
              <a:spcAft>
                <a:spcPts val="0"/>
              </a:spcAft>
              <a:buClr>
                <a:schemeClr val="accent2"/>
              </a:buClr>
              <a:buSzPts val="1700"/>
              <a:buFont typeface="Roboto Mono"/>
              <a:buChar char="●"/>
            </a:pPr>
            <a:r>
              <a:rPr lang="en-GB" sz="1700">
                <a:solidFill>
                  <a:srgbClr val="00B050"/>
                </a:solidFill>
                <a:latin typeface="Roboto Mono"/>
                <a:ea typeface="Roboto Mono"/>
                <a:cs typeface="Roboto Mono"/>
                <a:sym typeface="Roboto Mono"/>
              </a:rPr>
              <a:t>1976:</a:t>
            </a:r>
            <a:r>
              <a:rPr lang="en-GB" sz="1700">
                <a:solidFill>
                  <a:schemeClr val="accent2"/>
                </a:solidFill>
                <a:latin typeface="Roboto Mono"/>
                <a:ea typeface="Roboto Mono"/>
                <a:cs typeface="Roboto Mono"/>
                <a:sym typeface="Roboto Mono"/>
              </a:rPr>
              <a:t> </a:t>
            </a:r>
            <a:r>
              <a:rPr lang="en-GB" sz="1700">
                <a:latin typeface="Roboto Mono"/>
                <a:ea typeface="Roboto Mono"/>
                <a:cs typeface="Roboto Mono"/>
                <a:sym typeface="Roboto Mono"/>
              </a:rPr>
              <a:t>İstanbul’da dünyaya geldim. </a:t>
            </a:r>
            <a:r>
              <a:rPr i="1" lang="en-GB" sz="1700">
                <a:latin typeface="Roboto Mono"/>
                <a:ea typeface="Roboto Mono"/>
                <a:cs typeface="Roboto Mono"/>
                <a:sym typeface="Roboto Mono"/>
              </a:rPr>
              <a:t>Bilemezdim yazılımcı olacağımı :D</a:t>
            </a:r>
            <a:endParaRPr i="1"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FF00FF"/>
                </a:solidFill>
                <a:latin typeface="Roboto Mono"/>
                <a:ea typeface="Roboto Mono"/>
                <a:cs typeface="Roboto Mono"/>
                <a:sym typeface="Roboto Mono"/>
              </a:rPr>
              <a:t>1984:</a:t>
            </a:r>
            <a:r>
              <a:rPr lang="en-GB" sz="1700">
                <a:latin typeface="Roboto Mono"/>
                <a:ea typeface="Roboto Mono"/>
                <a:cs typeface="Roboto Mono"/>
                <a:sym typeface="Roboto Mono"/>
              </a:rPr>
              <a:t> Atari’de ilk bilgisayar oyunumu oynadım.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0000FF"/>
                </a:solidFill>
                <a:latin typeface="Roboto Mono"/>
                <a:ea typeface="Roboto Mono"/>
                <a:cs typeface="Roboto Mono"/>
                <a:sym typeface="Roboto Mono"/>
              </a:rPr>
              <a:t>1996:</a:t>
            </a:r>
            <a:r>
              <a:rPr lang="en-GB" sz="1700">
                <a:latin typeface="Roboto Mono"/>
                <a:ea typeface="Roboto Mono"/>
                <a:cs typeface="Roboto Mono"/>
                <a:sym typeface="Roboto Mono"/>
              </a:rPr>
              <a:t> Delphi ile ilk paramı kazandım.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A64D79"/>
                </a:solidFill>
                <a:latin typeface="Roboto Mono"/>
                <a:ea typeface="Roboto Mono"/>
                <a:cs typeface="Roboto Mono"/>
                <a:sym typeface="Roboto Mono"/>
              </a:rPr>
              <a:t>1999:</a:t>
            </a:r>
            <a:r>
              <a:rPr lang="en-GB" sz="1700">
                <a:latin typeface="Roboto Mono"/>
                <a:ea typeface="Roboto Mono"/>
                <a:cs typeface="Roboto Mono"/>
                <a:sym typeface="Roboto Mono"/>
              </a:rPr>
              <a:t> Y.T.Ü. Matematik Mühendisliğini bitirdim.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A64D79"/>
                </a:solidFill>
                <a:latin typeface="Roboto Mono"/>
                <a:ea typeface="Roboto Mono"/>
                <a:cs typeface="Roboto Mono"/>
                <a:sym typeface="Roboto Mono"/>
              </a:rPr>
              <a:t>1999:</a:t>
            </a:r>
            <a:r>
              <a:rPr lang="en-GB" sz="1700">
                <a:latin typeface="Roboto Mono"/>
                <a:ea typeface="Roboto Mono"/>
                <a:cs typeface="Roboto Mono"/>
                <a:sym typeface="Roboto Mono"/>
              </a:rPr>
              <a:t> Bilgi İşlem Sorumlusu olarak işe başladım.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E69138"/>
                </a:solidFill>
                <a:latin typeface="Roboto Mono"/>
                <a:ea typeface="Roboto Mono"/>
                <a:cs typeface="Roboto Mono"/>
                <a:sym typeface="Roboto Mono"/>
              </a:rPr>
              <a:t>2003:</a:t>
            </a:r>
            <a:r>
              <a:rPr lang="en-GB" sz="1700">
                <a:latin typeface="Roboto Mono"/>
                <a:ea typeface="Roboto Mono"/>
                <a:cs typeface="Roboto Mono"/>
                <a:sym typeface="Roboto Mono"/>
              </a:rPr>
              <a:t> Blogumdan ilk yazımı paylaştım.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4A86E8"/>
                </a:solidFill>
                <a:latin typeface="Roboto Mono"/>
                <a:ea typeface="Roboto Mono"/>
                <a:cs typeface="Roboto Mono"/>
                <a:sym typeface="Roboto Mono"/>
              </a:rPr>
              <a:t>2022: </a:t>
            </a:r>
            <a:r>
              <a:rPr lang="en-GB" sz="1700">
                <a:latin typeface="Roboto Mono"/>
                <a:ea typeface="Roboto Mono"/>
                <a:cs typeface="Roboto Mono"/>
                <a:sym typeface="Roboto Mono"/>
              </a:rPr>
              <a:t>Şu ana kadar</a:t>
            </a:r>
            <a:r>
              <a:rPr lang="en-GB" sz="1700">
                <a:solidFill>
                  <a:srgbClr val="4A86E8"/>
                </a:solidFill>
                <a:latin typeface="Roboto Mono"/>
                <a:ea typeface="Roboto Mono"/>
                <a:cs typeface="Roboto Mono"/>
                <a:sym typeface="Roboto Mono"/>
              </a:rPr>
              <a:t> </a:t>
            </a:r>
            <a:r>
              <a:rPr lang="en-GB" sz="1700">
                <a:solidFill>
                  <a:srgbClr val="0070C0"/>
                </a:solidFill>
                <a:latin typeface="Roboto Mono"/>
                <a:ea typeface="Roboto Mono"/>
                <a:cs typeface="Roboto Mono"/>
                <a:sym typeface="Roboto Mono"/>
              </a:rPr>
              <a:t>7 farklı şirkette</a:t>
            </a:r>
            <a:r>
              <a:rPr lang="en-GB" sz="1700">
                <a:latin typeface="Roboto Mono"/>
                <a:ea typeface="Roboto Mono"/>
                <a:cs typeface="Roboto Mono"/>
                <a:sym typeface="Roboto Mono"/>
              </a:rPr>
              <a:t> çalıştım.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00B0F0"/>
                </a:solidFill>
                <a:latin typeface="Roboto Mono"/>
                <a:ea typeface="Roboto Mono"/>
                <a:cs typeface="Roboto Mono"/>
                <a:sym typeface="Roboto Mono"/>
              </a:rPr>
              <a:t>2022: Doğuş Teknoloji’de</a:t>
            </a:r>
            <a:r>
              <a:rPr lang="en-GB" sz="1700">
                <a:latin typeface="Roboto Mono"/>
                <a:ea typeface="Roboto Mono"/>
                <a:cs typeface="Roboto Mono"/>
                <a:sym typeface="Roboto Mono"/>
              </a:rPr>
              <a:t> 4ncü yılım.</a:t>
            </a:r>
            <a:endParaRPr sz="1700">
              <a:latin typeface="Roboto Mono"/>
              <a:ea typeface="Roboto Mono"/>
              <a:cs typeface="Roboto Mono"/>
              <a:sym typeface="Roboto Mono"/>
            </a:endParaRPr>
          </a:p>
          <a:p>
            <a:pPr indent="-273050" lvl="0" marL="342900" rtl="0" algn="l">
              <a:lnSpc>
                <a:spcPct val="115000"/>
              </a:lnSpc>
              <a:spcBef>
                <a:spcPts val="0"/>
              </a:spcBef>
              <a:spcAft>
                <a:spcPts val="0"/>
              </a:spcAft>
              <a:buSzPts val="1700"/>
              <a:buFont typeface="Roboto Mono"/>
              <a:buChar char="●"/>
            </a:pPr>
            <a:r>
              <a:rPr lang="en-GB" sz="1700">
                <a:solidFill>
                  <a:srgbClr val="00B050"/>
                </a:solidFill>
                <a:latin typeface="Roboto Mono"/>
                <a:ea typeface="Roboto Mono"/>
                <a:cs typeface="Roboto Mono"/>
                <a:sym typeface="Roboto Mono"/>
              </a:rPr>
              <a:t>Son 13 yılda</a:t>
            </a:r>
            <a:r>
              <a:rPr lang="en-GB" sz="1700">
                <a:latin typeface="Roboto Mono"/>
                <a:ea typeface="Roboto Mono"/>
                <a:cs typeface="Roboto Mono"/>
                <a:sym typeface="Roboto Mono"/>
              </a:rPr>
              <a:t> çalıştığım 3 şirket çevik metodoloji dönüşümü geçirdi.</a:t>
            </a:r>
            <a:endParaRPr sz="1700">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50"/>
          <p:cNvSpPr txBox="1"/>
          <p:nvPr>
            <p:ph idx="4294967295" type="ctrTitle"/>
          </p:nvPr>
        </p:nvSpPr>
        <p:spPr>
          <a:xfrm>
            <a:off x="268275" y="1195875"/>
            <a:ext cx="8269800" cy="309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Teşekkürler</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GB">
                <a:latin typeface="Roboto Mono"/>
                <a:ea typeface="Roboto Mono"/>
                <a:cs typeface="Roboto Mono"/>
                <a:sym typeface="Roboto Mono"/>
              </a:rPr>
              <a:t>buraksenyurt.com</a:t>
            </a:r>
            <a:endParaRPr>
              <a:latin typeface="Roboto Mono"/>
              <a:ea typeface="Roboto Mono"/>
              <a:cs typeface="Roboto Mono"/>
              <a:sym typeface="Roboto Mono"/>
            </a:endParaRPr>
          </a:p>
          <a:p>
            <a:pPr indent="0" lvl="0" marL="0" rtl="0" algn="l">
              <a:spcBef>
                <a:spcPts val="0"/>
              </a:spcBef>
              <a:spcAft>
                <a:spcPts val="0"/>
              </a:spcAft>
              <a:buNone/>
            </a:pPr>
            <a:r>
              <a:rPr lang="en-GB">
                <a:latin typeface="Roboto Mono"/>
                <a:ea typeface="Roboto Mono"/>
                <a:cs typeface="Roboto Mono"/>
                <a:sym typeface="Roboto Mono"/>
              </a:rPr>
              <a:t>github.com/buraksenyurt</a:t>
            </a:r>
            <a:endParaRPr>
              <a:latin typeface="Roboto Mono"/>
              <a:ea typeface="Roboto Mono"/>
              <a:cs typeface="Roboto Mono"/>
              <a:sym typeface="Roboto Mono"/>
            </a:endParaRPr>
          </a:p>
          <a:p>
            <a:pPr indent="0" lvl="0" marL="0" rtl="0" algn="l">
              <a:spcBef>
                <a:spcPts val="0"/>
              </a:spcBef>
              <a:spcAft>
                <a:spcPts val="0"/>
              </a:spcAft>
              <a:buNone/>
            </a:pPr>
            <a:r>
              <a:rPr lang="en-GB">
                <a:latin typeface="Roboto Mono"/>
                <a:ea typeface="Roboto Mono"/>
                <a:cs typeface="Roboto Mono"/>
                <a:sym typeface="Roboto Mono"/>
              </a:rPr>
              <a:t>youtube.com/burakselimsenyurt</a:t>
            </a:r>
            <a:br>
              <a:rPr lang="en-GB">
                <a:latin typeface="Roboto Mono"/>
                <a:ea typeface="Roboto Mono"/>
                <a:cs typeface="Roboto Mono"/>
                <a:sym typeface="Roboto Mono"/>
              </a:rPr>
            </a:b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3"/>
          <p:cNvPicPr preferRelativeResize="0"/>
          <p:nvPr/>
        </p:nvPicPr>
        <p:blipFill rotWithShape="1">
          <a:blip r:embed="rId3">
            <a:alphaModFix/>
          </a:blip>
          <a:srcRect b="7820" l="0" r="0" t="7812"/>
          <a:stretch/>
        </p:blipFill>
        <p:spPr>
          <a:xfrm>
            <a:off x="3047650" y="0"/>
            <a:ext cx="6096349" cy="5143500"/>
          </a:xfrm>
          <a:prstGeom prst="rect">
            <a:avLst/>
          </a:prstGeom>
          <a:noFill/>
          <a:ln>
            <a:noFill/>
          </a:ln>
        </p:spPr>
      </p:pic>
      <p:sp>
        <p:nvSpPr>
          <p:cNvPr id="148" name="Google Shape;148;p33"/>
          <p:cNvSpPr txBox="1"/>
          <p:nvPr>
            <p:ph type="title"/>
          </p:nvPr>
        </p:nvSpPr>
        <p:spPr>
          <a:xfrm>
            <a:off x="185350" y="352000"/>
            <a:ext cx="26832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boto Mono"/>
                <a:ea typeface="Roboto Mono"/>
                <a:cs typeface="Roboto Mono"/>
                <a:sym typeface="Roboto Mono"/>
              </a:rPr>
              <a:t>1843: Ada Lovelace’s </a:t>
            </a:r>
            <a:br>
              <a:rPr lang="en-GB">
                <a:latin typeface="Roboto Mono"/>
                <a:ea typeface="Roboto Mono"/>
                <a:cs typeface="Roboto Mono"/>
                <a:sym typeface="Roboto Mono"/>
              </a:rPr>
            </a:br>
            <a:r>
              <a:rPr lang="en-GB">
                <a:latin typeface="Roboto Mono"/>
                <a:ea typeface="Roboto Mono"/>
                <a:cs typeface="Roboto Mono"/>
                <a:sym typeface="Roboto Mono"/>
              </a:rPr>
              <a:t>Machine Algorithm</a:t>
            </a:r>
            <a:endParaRPr>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p:nvPr/>
        </p:nvSpPr>
        <p:spPr>
          <a:xfrm>
            <a:off x="2209125" y="316600"/>
            <a:ext cx="1229100" cy="568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Charles Babbage</a:t>
            </a:r>
            <a:endParaRPr>
              <a:latin typeface="Roboto Mono"/>
              <a:ea typeface="Roboto Mono"/>
              <a:cs typeface="Roboto Mono"/>
              <a:sym typeface="Roboto Mono"/>
            </a:endParaRPr>
          </a:p>
        </p:txBody>
      </p:sp>
      <p:sp>
        <p:nvSpPr>
          <p:cNvPr id="154" name="Google Shape;154;p34"/>
          <p:cNvSpPr/>
          <p:nvPr/>
        </p:nvSpPr>
        <p:spPr>
          <a:xfrm>
            <a:off x="5561650" y="60937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Fark Makinesi</a:t>
            </a:r>
            <a:endParaRPr>
              <a:latin typeface="Roboto Mono"/>
              <a:ea typeface="Roboto Mono"/>
              <a:cs typeface="Roboto Mono"/>
              <a:sym typeface="Roboto Mono"/>
            </a:endParaRPr>
          </a:p>
        </p:txBody>
      </p:sp>
      <p:pic>
        <p:nvPicPr>
          <p:cNvPr id="155" name="Google Shape;155;p34"/>
          <p:cNvPicPr preferRelativeResize="0"/>
          <p:nvPr/>
        </p:nvPicPr>
        <p:blipFill>
          <a:blip r:embed="rId3">
            <a:alphaModFix/>
          </a:blip>
          <a:stretch>
            <a:fillRect/>
          </a:stretch>
        </p:blipFill>
        <p:spPr>
          <a:xfrm>
            <a:off x="7284738" y="0"/>
            <a:ext cx="1616400" cy="472925"/>
          </a:xfrm>
          <a:prstGeom prst="rect">
            <a:avLst/>
          </a:prstGeom>
          <a:noFill/>
          <a:ln>
            <a:noFill/>
          </a:ln>
        </p:spPr>
      </p:pic>
      <p:sp>
        <p:nvSpPr>
          <p:cNvPr id="156" name="Google Shape;156;p34"/>
          <p:cNvSpPr/>
          <p:nvPr/>
        </p:nvSpPr>
        <p:spPr>
          <a:xfrm>
            <a:off x="5561650" y="158462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Analitik Motor</a:t>
            </a:r>
            <a:endParaRPr>
              <a:latin typeface="Roboto Mono"/>
              <a:ea typeface="Roboto Mono"/>
              <a:cs typeface="Roboto Mono"/>
              <a:sym typeface="Roboto Mono"/>
            </a:endParaRPr>
          </a:p>
        </p:txBody>
      </p:sp>
      <p:pic>
        <p:nvPicPr>
          <p:cNvPr id="157" name="Google Shape;157;p34"/>
          <p:cNvPicPr preferRelativeResize="0"/>
          <p:nvPr/>
        </p:nvPicPr>
        <p:blipFill>
          <a:blip r:embed="rId4">
            <a:alphaModFix/>
          </a:blip>
          <a:stretch>
            <a:fillRect/>
          </a:stretch>
        </p:blipFill>
        <p:spPr>
          <a:xfrm>
            <a:off x="7173655" y="440981"/>
            <a:ext cx="1838574" cy="2041382"/>
          </a:xfrm>
          <a:prstGeom prst="rect">
            <a:avLst/>
          </a:prstGeom>
          <a:noFill/>
          <a:ln>
            <a:noFill/>
          </a:ln>
        </p:spPr>
      </p:pic>
      <p:sp>
        <p:nvSpPr>
          <p:cNvPr id="158" name="Google Shape;158;p34"/>
          <p:cNvSpPr/>
          <p:nvPr/>
        </p:nvSpPr>
        <p:spPr>
          <a:xfrm>
            <a:off x="3244825" y="1584625"/>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Luigi Menabrea</a:t>
            </a:r>
            <a:endParaRPr>
              <a:latin typeface="Roboto Mono"/>
              <a:ea typeface="Roboto Mono"/>
              <a:cs typeface="Roboto Mono"/>
              <a:sym typeface="Roboto Mono"/>
            </a:endParaRPr>
          </a:p>
        </p:txBody>
      </p:sp>
      <p:sp>
        <p:nvSpPr>
          <p:cNvPr id="159" name="Google Shape;159;p34"/>
          <p:cNvSpPr/>
          <p:nvPr/>
        </p:nvSpPr>
        <p:spPr>
          <a:xfrm>
            <a:off x="3244825" y="2534413"/>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1842</a:t>
            </a:r>
            <a:endParaRPr>
              <a:latin typeface="Roboto Mono"/>
              <a:ea typeface="Roboto Mono"/>
              <a:cs typeface="Roboto Mono"/>
              <a:sym typeface="Roboto Mono"/>
            </a:endParaRPr>
          </a:p>
        </p:txBody>
      </p:sp>
      <p:sp>
        <p:nvSpPr>
          <p:cNvPr id="160" name="Google Shape;160;p34"/>
          <p:cNvSpPr/>
          <p:nvPr/>
        </p:nvSpPr>
        <p:spPr>
          <a:xfrm>
            <a:off x="701875" y="13006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Ada Lovelace</a:t>
            </a:r>
            <a:endParaRPr>
              <a:latin typeface="Roboto Mono"/>
              <a:ea typeface="Roboto Mono"/>
              <a:cs typeface="Roboto Mono"/>
              <a:sym typeface="Roboto Mono"/>
            </a:endParaRPr>
          </a:p>
        </p:txBody>
      </p:sp>
      <p:sp>
        <p:nvSpPr>
          <p:cNvPr id="161" name="Google Shape;161;p34"/>
          <p:cNvSpPr/>
          <p:nvPr/>
        </p:nvSpPr>
        <p:spPr>
          <a:xfrm>
            <a:off x="323450" y="2696225"/>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1843</a:t>
            </a:r>
            <a:endParaRPr>
              <a:latin typeface="Roboto Mono"/>
              <a:ea typeface="Roboto Mono"/>
              <a:cs typeface="Roboto Mono"/>
              <a:sym typeface="Roboto Mono"/>
            </a:endParaRPr>
          </a:p>
        </p:txBody>
      </p:sp>
      <p:sp>
        <p:nvSpPr>
          <p:cNvPr id="162" name="Google Shape;162;p34"/>
          <p:cNvSpPr/>
          <p:nvPr/>
        </p:nvSpPr>
        <p:spPr>
          <a:xfrm>
            <a:off x="1930975"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Bernoulli Sayıları</a:t>
            </a:r>
            <a:endParaRPr>
              <a:latin typeface="Roboto Mono"/>
              <a:ea typeface="Roboto Mono"/>
              <a:cs typeface="Roboto Mono"/>
              <a:sym typeface="Roboto Mono"/>
            </a:endParaRPr>
          </a:p>
        </p:txBody>
      </p:sp>
      <p:pic>
        <p:nvPicPr>
          <p:cNvPr id="163" name="Google Shape;163;p34">
            <a:hlinkClick r:id="rId5"/>
          </p:cNvPr>
          <p:cNvPicPr preferRelativeResize="0"/>
          <p:nvPr/>
        </p:nvPicPr>
        <p:blipFill>
          <a:blip r:embed="rId6">
            <a:alphaModFix/>
          </a:blip>
          <a:stretch>
            <a:fillRect/>
          </a:stretch>
        </p:blipFill>
        <p:spPr>
          <a:xfrm>
            <a:off x="3703100" y="3264425"/>
            <a:ext cx="2450035" cy="1715024"/>
          </a:xfrm>
          <a:prstGeom prst="rect">
            <a:avLst/>
          </a:prstGeom>
          <a:noFill/>
          <a:ln>
            <a:noFill/>
          </a:ln>
        </p:spPr>
      </p:pic>
      <p:sp>
        <p:nvSpPr>
          <p:cNvPr id="164" name="Google Shape;164;p34"/>
          <p:cNvSpPr/>
          <p:nvPr/>
        </p:nvSpPr>
        <p:spPr>
          <a:xfrm>
            <a:off x="323450"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Loop</a:t>
            </a:r>
            <a:endParaRPr>
              <a:latin typeface="Roboto Mono"/>
              <a:ea typeface="Roboto Mono"/>
              <a:cs typeface="Roboto Mono"/>
              <a:sym typeface="Roboto Mono"/>
            </a:endParaRPr>
          </a:p>
        </p:txBody>
      </p:sp>
      <p:cxnSp>
        <p:nvCxnSpPr>
          <p:cNvPr id="165" name="Google Shape;165;p34"/>
          <p:cNvCxnSpPr>
            <a:stCxn id="153" idx="3"/>
            <a:endCxn id="154" idx="1"/>
          </p:cNvCxnSpPr>
          <p:nvPr/>
        </p:nvCxnSpPr>
        <p:spPr>
          <a:xfrm>
            <a:off x="3438225" y="600700"/>
            <a:ext cx="2123400" cy="292800"/>
          </a:xfrm>
          <a:prstGeom prst="curvedConnector3">
            <a:avLst>
              <a:gd fmla="val 50001" name="adj1"/>
            </a:avLst>
          </a:prstGeom>
          <a:noFill/>
          <a:ln cap="flat" cmpd="sng" w="28575">
            <a:solidFill>
              <a:schemeClr val="dk2"/>
            </a:solidFill>
            <a:prstDash val="solid"/>
            <a:round/>
            <a:headEnd len="med" w="med" type="none"/>
            <a:tailEnd len="med" w="med" type="triangle"/>
          </a:ln>
        </p:spPr>
      </p:cxnSp>
      <p:cxnSp>
        <p:nvCxnSpPr>
          <p:cNvPr id="166" name="Google Shape;166;p34"/>
          <p:cNvCxnSpPr>
            <a:stCxn id="153" idx="3"/>
            <a:endCxn id="156" idx="1"/>
          </p:cNvCxnSpPr>
          <p:nvPr/>
        </p:nvCxnSpPr>
        <p:spPr>
          <a:xfrm>
            <a:off x="3438225" y="600700"/>
            <a:ext cx="2123400" cy="1268100"/>
          </a:xfrm>
          <a:prstGeom prst="curvedConnector3">
            <a:avLst>
              <a:gd fmla="val 57868" name="adj1"/>
            </a:avLst>
          </a:prstGeom>
          <a:noFill/>
          <a:ln cap="flat" cmpd="sng" w="28575">
            <a:solidFill>
              <a:schemeClr val="dk2"/>
            </a:solidFill>
            <a:prstDash val="solid"/>
            <a:round/>
            <a:headEnd len="med" w="med" type="none"/>
            <a:tailEnd len="med" w="med" type="triangle"/>
          </a:ln>
        </p:spPr>
      </p:cxnSp>
      <p:cxnSp>
        <p:nvCxnSpPr>
          <p:cNvPr id="167" name="Google Shape;167;p34"/>
          <p:cNvCxnSpPr>
            <a:stCxn id="153" idx="1"/>
            <a:endCxn id="160" idx="0"/>
          </p:cNvCxnSpPr>
          <p:nvPr/>
        </p:nvCxnSpPr>
        <p:spPr>
          <a:xfrm flipH="1">
            <a:off x="1316325" y="600700"/>
            <a:ext cx="892800" cy="699900"/>
          </a:xfrm>
          <a:prstGeom prst="curvedConnector2">
            <a:avLst/>
          </a:prstGeom>
          <a:noFill/>
          <a:ln cap="flat" cmpd="sng" w="28575">
            <a:solidFill>
              <a:schemeClr val="dk2"/>
            </a:solidFill>
            <a:prstDash val="solid"/>
            <a:round/>
            <a:headEnd len="med" w="med" type="none"/>
            <a:tailEnd len="med" w="med" type="triangle"/>
          </a:ln>
        </p:spPr>
      </p:cxnSp>
      <p:cxnSp>
        <p:nvCxnSpPr>
          <p:cNvPr id="168" name="Google Shape;168;p34"/>
          <p:cNvCxnSpPr>
            <a:stCxn id="153" idx="2"/>
            <a:endCxn id="158" idx="0"/>
          </p:cNvCxnSpPr>
          <p:nvPr/>
        </p:nvCxnSpPr>
        <p:spPr>
          <a:xfrm flipH="1" rot="-5400000">
            <a:off x="2991525" y="716950"/>
            <a:ext cx="699900" cy="1035600"/>
          </a:xfrm>
          <a:prstGeom prst="curvedConnector3">
            <a:avLst>
              <a:gd fmla="val 49995" name="adj1"/>
            </a:avLst>
          </a:prstGeom>
          <a:noFill/>
          <a:ln cap="flat" cmpd="sng" w="28575">
            <a:solidFill>
              <a:schemeClr val="dk2"/>
            </a:solidFill>
            <a:prstDash val="solid"/>
            <a:round/>
            <a:headEnd len="med" w="med" type="none"/>
            <a:tailEnd len="med" w="med" type="triangle"/>
          </a:ln>
        </p:spPr>
      </p:cxnSp>
      <p:cxnSp>
        <p:nvCxnSpPr>
          <p:cNvPr id="169" name="Google Shape;169;p34"/>
          <p:cNvCxnSpPr>
            <a:stCxn id="158" idx="2"/>
            <a:endCxn id="159" idx="0"/>
          </p:cNvCxnSpPr>
          <p:nvPr/>
        </p:nvCxnSpPr>
        <p:spPr>
          <a:xfrm flipH="1" rot="-5400000">
            <a:off x="3668875" y="2343325"/>
            <a:ext cx="381600" cy="600"/>
          </a:xfrm>
          <a:prstGeom prst="curvedConnector3">
            <a:avLst>
              <a:gd fmla="val 49998" name="adj1"/>
            </a:avLst>
          </a:prstGeom>
          <a:noFill/>
          <a:ln cap="flat" cmpd="sng" w="28575">
            <a:solidFill>
              <a:schemeClr val="dk2"/>
            </a:solidFill>
            <a:prstDash val="solid"/>
            <a:round/>
            <a:headEnd len="med" w="med" type="none"/>
            <a:tailEnd len="med" w="med" type="triangle"/>
          </a:ln>
        </p:spPr>
      </p:cxnSp>
      <p:cxnSp>
        <p:nvCxnSpPr>
          <p:cNvPr id="170" name="Google Shape;170;p34"/>
          <p:cNvCxnSpPr>
            <a:stCxn id="160" idx="2"/>
            <a:endCxn id="161" idx="0"/>
          </p:cNvCxnSpPr>
          <p:nvPr/>
        </p:nvCxnSpPr>
        <p:spPr>
          <a:xfrm rot="5400000">
            <a:off x="713575" y="2093350"/>
            <a:ext cx="827400" cy="378300"/>
          </a:xfrm>
          <a:prstGeom prst="curvedConnector3">
            <a:avLst>
              <a:gd fmla="val 50002" name="adj1"/>
            </a:avLst>
          </a:prstGeom>
          <a:noFill/>
          <a:ln cap="flat" cmpd="sng" w="28575">
            <a:solidFill>
              <a:schemeClr val="dk2"/>
            </a:solidFill>
            <a:prstDash val="solid"/>
            <a:round/>
            <a:headEnd len="med" w="med" type="none"/>
            <a:tailEnd len="med" w="med" type="triangle"/>
          </a:ln>
        </p:spPr>
      </p:cxnSp>
      <p:cxnSp>
        <p:nvCxnSpPr>
          <p:cNvPr id="171" name="Google Shape;171;p34"/>
          <p:cNvCxnSpPr>
            <a:stCxn id="161" idx="3"/>
            <a:endCxn id="162" idx="0"/>
          </p:cNvCxnSpPr>
          <p:nvPr/>
        </p:nvCxnSpPr>
        <p:spPr>
          <a:xfrm>
            <a:off x="1552550" y="2980325"/>
            <a:ext cx="993000" cy="965100"/>
          </a:xfrm>
          <a:prstGeom prst="curvedConnector2">
            <a:avLst/>
          </a:prstGeom>
          <a:noFill/>
          <a:ln cap="flat" cmpd="sng" w="28575">
            <a:solidFill>
              <a:schemeClr val="dk2"/>
            </a:solidFill>
            <a:prstDash val="solid"/>
            <a:round/>
            <a:headEnd len="med" w="med" type="none"/>
            <a:tailEnd len="med" w="med" type="triangle"/>
          </a:ln>
        </p:spPr>
      </p:cxnSp>
      <p:cxnSp>
        <p:nvCxnSpPr>
          <p:cNvPr id="172" name="Google Shape;172;p34"/>
          <p:cNvCxnSpPr>
            <a:stCxn id="161" idx="2"/>
            <a:endCxn id="164" idx="0"/>
          </p:cNvCxnSpPr>
          <p:nvPr/>
        </p:nvCxnSpPr>
        <p:spPr>
          <a:xfrm flipH="1" rot="-5400000">
            <a:off x="597800" y="3604625"/>
            <a:ext cx="681000" cy="600"/>
          </a:xfrm>
          <a:prstGeom prst="curvedConnector3">
            <a:avLst>
              <a:gd fmla="val 50006" name="adj1"/>
            </a:avLst>
          </a:prstGeom>
          <a:noFill/>
          <a:ln cap="flat" cmpd="sng" w="28575">
            <a:solidFill>
              <a:schemeClr val="dk2"/>
            </a:solidFill>
            <a:prstDash val="solid"/>
            <a:round/>
            <a:headEnd len="med" w="med" type="none"/>
            <a:tailEnd len="med" w="med" type="triangle"/>
          </a:ln>
        </p:spPr>
      </p:cxnSp>
      <p:pic>
        <p:nvPicPr>
          <p:cNvPr id="173" name="Google Shape;173;p34"/>
          <p:cNvPicPr preferRelativeResize="0"/>
          <p:nvPr/>
        </p:nvPicPr>
        <p:blipFill rotWithShape="1">
          <a:blip r:embed="rId7">
            <a:alphaModFix/>
          </a:blip>
          <a:srcRect b="0" l="49877" r="0" t="0"/>
          <a:stretch/>
        </p:blipFill>
        <p:spPr>
          <a:xfrm>
            <a:off x="6267247" y="2798688"/>
            <a:ext cx="1229099" cy="1715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nvSpPr>
        <p:spPr>
          <a:xfrm>
            <a:off x="154600" y="65100"/>
            <a:ext cx="76623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300"/>
              </a:spcAft>
              <a:buNone/>
            </a:pPr>
            <a:r>
              <a:rPr lang="en-GB" sz="1600">
                <a:solidFill>
                  <a:srgbClr val="9900FF"/>
                </a:solidFill>
                <a:latin typeface="Roboto Mono"/>
                <a:ea typeface="Roboto Mono"/>
                <a:cs typeface="Roboto Mono"/>
                <a:sym typeface="Roboto Mono"/>
              </a:rPr>
              <a:t>1949: Assembly Language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1957: FORTRAN</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1958: LISP</a:t>
            </a:r>
            <a:r>
              <a:rPr i="1" lang="en-GB" sz="1600">
                <a:solidFill>
                  <a:srgbClr val="9900FF"/>
                </a:solidFill>
                <a:latin typeface="Roboto Mono"/>
                <a:ea typeface="Roboto Mono"/>
                <a:cs typeface="Roboto Mono"/>
                <a:sym typeface="Roboto Mono"/>
              </a:rPr>
              <a:t>(List Processor)</a:t>
            </a:r>
            <a:br>
              <a:rPr i="1"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1959: COBOL</a:t>
            </a:r>
            <a:r>
              <a:rPr i="1" lang="en-GB" sz="1600">
                <a:solidFill>
                  <a:srgbClr val="9900FF"/>
                </a:solidFill>
                <a:latin typeface="Roboto Mono"/>
                <a:ea typeface="Roboto Mono"/>
                <a:cs typeface="Roboto Mono"/>
                <a:sym typeface="Roboto Mono"/>
              </a:rPr>
              <a:t>(Common Business Oriented Language)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1964: BASIC</a:t>
            </a:r>
            <a:r>
              <a:rPr i="1" lang="en-GB" sz="1600">
                <a:solidFill>
                  <a:srgbClr val="9900FF"/>
                </a:solidFill>
                <a:latin typeface="Roboto Mono"/>
                <a:ea typeface="Roboto Mono"/>
                <a:cs typeface="Roboto Mono"/>
                <a:sym typeface="Roboto Mono"/>
              </a:rPr>
              <a:t>(Beginner’s All-Purpose Symbolic Instruction Code)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1970: PASCAL</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1972: Smalltalk,C, SQL</a:t>
            </a:r>
            <a:r>
              <a:rPr i="1" lang="en-GB" sz="1600">
                <a:solidFill>
                  <a:srgbClr val="9900FF"/>
                </a:solidFill>
                <a:latin typeface="Roboto Mono"/>
                <a:ea typeface="Roboto Mono"/>
                <a:cs typeface="Roboto Mono"/>
                <a:sym typeface="Roboto Mono"/>
              </a:rPr>
              <a:t>(SEQUEL at the time)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1980: Ada</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1983: C++</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1987: Perl</a:t>
            </a:r>
            <a:endParaRPr sz="1600">
              <a:solidFill>
                <a:srgbClr val="9900FF"/>
              </a:solidFill>
              <a:latin typeface="Roboto Mono"/>
              <a:ea typeface="Roboto Mono"/>
              <a:cs typeface="Roboto Mono"/>
              <a:sym typeface="Roboto Mono"/>
            </a:endParaRPr>
          </a:p>
        </p:txBody>
      </p:sp>
      <p:sp>
        <p:nvSpPr>
          <p:cNvPr id="179" name="Google Shape;179;p35"/>
          <p:cNvSpPr txBox="1"/>
          <p:nvPr/>
        </p:nvSpPr>
        <p:spPr>
          <a:xfrm>
            <a:off x="4899575" y="2437225"/>
            <a:ext cx="41769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300"/>
              </a:spcAft>
              <a:buNone/>
            </a:pPr>
            <a:r>
              <a:rPr lang="en-GB" sz="1600">
                <a:solidFill>
                  <a:srgbClr val="0070C0"/>
                </a:solidFill>
                <a:latin typeface="Roboto Mono"/>
                <a:ea typeface="Roboto Mono"/>
                <a:cs typeface="Roboto Mono"/>
                <a:sym typeface="Roboto Mono"/>
              </a:rPr>
              <a:t>1990: Haskell</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1991: Python, Visual Basic</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1993: Ruby</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1995: Java, PHP, Javascript</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2000: C#</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2003: Scala, Groovy</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2009: Go</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2011: Rust, Dart</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2014: Swift</a:t>
            </a:r>
            <a:endParaRPr sz="1600">
              <a:solidFill>
                <a:srgbClr val="0070C0"/>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6"/>
          <p:cNvPicPr preferRelativeResize="0"/>
          <p:nvPr/>
        </p:nvPicPr>
        <p:blipFill>
          <a:blip r:embed="rId3">
            <a:alphaModFix/>
          </a:blip>
          <a:stretch>
            <a:fillRect/>
          </a:stretch>
        </p:blipFill>
        <p:spPr>
          <a:xfrm>
            <a:off x="445975" y="0"/>
            <a:ext cx="8252060"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7">
            <a:hlinkClick r:id="rId3"/>
          </p:cNvPr>
          <p:cNvPicPr preferRelativeResize="0"/>
          <p:nvPr/>
        </p:nvPicPr>
        <p:blipFill>
          <a:blip r:embed="rId4">
            <a:alphaModFix/>
          </a:blip>
          <a:stretch>
            <a:fillRect/>
          </a:stretch>
        </p:blipFill>
        <p:spPr>
          <a:xfrm>
            <a:off x="918075" y="451788"/>
            <a:ext cx="7307850" cy="423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8"/>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95" name="Google Shape;195;p38">
            <a:hlinkClick r:id="rId4"/>
          </p:cNvPr>
          <p:cNvPicPr preferRelativeResize="0"/>
          <p:nvPr/>
        </p:nvPicPr>
        <p:blipFill>
          <a:blip r:embed="rId5">
            <a:alphaModFix/>
          </a:blip>
          <a:stretch>
            <a:fillRect/>
          </a:stretch>
        </p:blipFill>
        <p:spPr>
          <a:xfrm>
            <a:off x="2693538" y="166000"/>
            <a:ext cx="3756925" cy="345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Low Level - High Level</a:t>
            </a:r>
            <a:endParaRPr>
              <a:latin typeface="Roboto Mono"/>
              <a:ea typeface="Roboto Mono"/>
              <a:cs typeface="Roboto Mono"/>
              <a:sym typeface="Roboto Mono"/>
            </a:endParaRPr>
          </a:p>
        </p:txBody>
      </p:sp>
      <p:sp>
        <p:nvSpPr>
          <p:cNvPr id="201" name="Google Shape;201;p39"/>
          <p:cNvSpPr/>
          <p:nvPr/>
        </p:nvSpPr>
        <p:spPr>
          <a:xfrm>
            <a:off x="1886850" y="1285875"/>
            <a:ext cx="5370300" cy="3416400"/>
          </a:xfrm>
          <a:prstGeom prst="trapezoid">
            <a:avLst>
              <a:gd fmla="val 49652"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39"/>
          <p:cNvCxnSpPr/>
          <p:nvPr/>
        </p:nvCxnSpPr>
        <p:spPr>
          <a:xfrm>
            <a:off x="2231375" y="3983700"/>
            <a:ext cx="4664400" cy="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39"/>
          <p:cNvCxnSpPr/>
          <p:nvPr/>
        </p:nvCxnSpPr>
        <p:spPr>
          <a:xfrm>
            <a:off x="2596975" y="3328150"/>
            <a:ext cx="3958500" cy="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39"/>
          <p:cNvCxnSpPr/>
          <p:nvPr/>
        </p:nvCxnSpPr>
        <p:spPr>
          <a:xfrm>
            <a:off x="2949950" y="2584350"/>
            <a:ext cx="3214800" cy="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9"/>
          <p:cNvCxnSpPr/>
          <p:nvPr/>
        </p:nvCxnSpPr>
        <p:spPr>
          <a:xfrm>
            <a:off x="3277725" y="1941425"/>
            <a:ext cx="2622300" cy="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9"/>
          <p:cNvSpPr txBox="1"/>
          <p:nvPr/>
        </p:nvSpPr>
        <p:spPr>
          <a:xfrm>
            <a:off x="3605600" y="4071950"/>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Donanım</a:t>
            </a:r>
            <a:endParaRPr sz="2000">
              <a:latin typeface="Roboto Mono"/>
              <a:ea typeface="Roboto Mono"/>
              <a:cs typeface="Roboto Mono"/>
              <a:sym typeface="Roboto Mono"/>
            </a:endParaRPr>
          </a:p>
        </p:txBody>
      </p:sp>
      <p:sp>
        <p:nvSpPr>
          <p:cNvPr id="207" name="Google Shape;207;p39"/>
          <p:cNvSpPr txBox="1"/>
          <p:nvPr/>
        </p:nvSpPr>
        <p:spPr>
          <a:xfrm>
            <a:off x="3605600" y="3409625"/>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Makine Dili</a:t>
            </a:r>
            <a:endParaRPr sz="2000">
              <a:latin typeface="Roboto Mono"/>
              <a:ea typeface="Roboto Mono"/>
              <a:cs typeface="Roboto Mono"/>
              <a:sym typeface="Roboto Mono"/>
            </a:endParaRPr>
          </a:p>
        </p:txBody>
      </p:sp>
      <p:sp>
        <p:nvSpPr>
          <p:cNvPr id="208" name="Google Shape;208;p39"/>
          <p:cNvSpPr txBox="1"/>
          <p:nvPr/>
        </p:nvSpPr>
        <p:spPr>
          <a:xfrm>
            <a:off x="3605600" y="2709950"/>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Assembly</a:t>
            </a:r>
            <a:endParaRPr sz="2000">
              <a:latin typeface="Roboto Mono"/>
              <a:ea typeface="Roboto Mono"/>
              <a:cs typeface="Roboto Mono"/>
              <a:sym typeface="Roboto Mono"/>
            </a:endParaRPr>
          </a:p>
        </p:txBody>
      </p:sp>
      <p:sp>
        <p:nvSpPr>
          <p:cNvPr id="209" name="Google Shape;209;p39"/>
          <p:cNvSpPr txBox="1"/>
          <p:nvPr/>
        </p:nvSpPr>
        <p:spPr>
          <a:xfrm>
            <a:off x="3499125" y="2042813"/>
            <a:ext cx="217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C, C++, Rust</a:t>
            </a:r>
            <a:endParaRPr sz="2000">
              <a:latin typeface="Roboto Mono"/>
              <a:ea typeface="Roboto Mono"/>
              <a:cs typeface="Roboto Mono"/>
              <a:sym typeface="Roboto Mono"/>
            </a:endParaRPr>
          </a:p>
        </p:txBody>
      </p:sp>
      <p:sp>
        <p:nvSpPr>
          <p:cNvPr id="210" name="Google Shape;210;p39"/>
          <p:cNvSpPr txBox="1"/>
          <p:nvPr/>
        </p:nvSpPr>
        <p:spPr>
          <a:xfrm>
            <a:off x="3430125" y="1285875"/>
            <a:ext cx="2294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Roboto Mono"/>
                <a:ea typeface="Roboto Mono"/>
                <a:cs typeface="Roboto Mono"/>
                <a:sym typeface="Roboto Mono"/>
              </a:rPr>
              <a:t>C#,Java, Python, JS, Kotlin, Go…</a:t>
            </a:r>
            <a:endParaRPr sz="1700">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